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56" r:id="rId3"/>
    <p:sldId id="292" r:id="rId4"/>
    <p:sldId id="291" r:id="rId5"/>
    <p:sldId id="274" r:id="rId6"/>
    <p:sldId id="275" r:id="rId7"/>
    <p:sldId id="276" r:id="rId8"/>
    <p:sldId id="278" r:id="rId9"/>
    <p:sldId id="277" r:id="rId10"/>
    <p:sldId id="280" r:id="rId11"/>
    <p:sldId id="261" r:id="rId12"/>
    <p:sldId id="266" r:id="rId13"/>
    <p:sldId id="268" r:id="rId14"/>
    <p:sldId id="269" r:id="rId15"/>
    <p:sldId id="270" r:id="rId16"/>
    <p:sldId id="271" r:id="rId17"/>
    <p:sldId id="272" r:id="rId18"/>
    <p:sldId id="273" r:id="rId19"/>
    <p:sldId id="287" r:id="rId20"/>
    <p:sldId id="286" r:id="rId21"/>
    <p:sldId id="259" r:id="rId22"/>
    <p:sldId id="288" r:id="rId2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9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63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96C108A3-FFC8-44DF-A310-05838B5F8E26}" type="datetimeFigureOut">
              <a:rPr lang="pt-BR" smtClean="0"/>
              <a:pPr/>
              <a:t>12/05/2021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8C668AE-25A0-4E2F-9816-92A8D67303FB}"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6C108A3-FFC8-44DF-A310-05838B5F8E26}" type="datetimeFigureOut">
              <a:rPr lang="pt-BR" smtClean="0"/>
              <a:pPr/>
              <a:t>12/05/2021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8C668AE-25A0-4E2F-9816-92A8D67303FB}"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6C108A3-FFC8-44DF-A310-05838B5F8E26}" type="datetimeFigureOut">
              <a:rPr lang="pt-BR" smtClean="0"/>
              <a:pPr/>
              <a:t>12/05/2021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8C668AE-25A0-4E2F-9816-92A8D67303FB}"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6C108A3-FFC8-44DF-A310-05838B5F8E26}" type="datetimeFigureOut">
              <a:rPr lang="pt-BR" smtClean="0"/>
              <a:pPr/>
              <a:t>12/05/2021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8C668AE-25A0-4E2F-9816-92A8D67303FB}"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96C108A3-FFC8-44DF-A310-05838B5F8E26}" type="datetimeFigureOut">
              <a:rPr lang="pt-BR" smtClean="0"/>
              <a:pPr/>
              <a:t>12/05/2021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8C668AE-25A0-4E2F-9816-92A8D67303FB}"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96C108A3-FFC8-44DF-A310-05838B5F8E26}" type="datetimeFigureOut">
              <a:rPr lang="pt-BR" smtClean="0"/>
              <a:pPr/>
              <a:t>12/05/2021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8C668AE-25A0-4E2F-9816-92A8D67303FB}"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96C108A3-FFC8-44DF-A310-05838B5F8E26}" type="datetimeFigureOut">
              <a:rPr lang="pt-BR" smtClean="0"/>
              <a:pPr/>
              <a:t>12/05/2021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38C668AE-25A0-4E2F-9816-92A8D67303FB}"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96C108A3-FFC8-44DF-A310-05838B5F8E26}" type="datetimeFigureOut">
              <a:rPr lang="pt-BR" smtClean="0"/>
              <a:pPr/>
              <a:t>12/05/2021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8C668AE-25A0-4E2F-9816-92A8D67303FB}"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6C108A3-FFC8-44DF-A310-05838B5F8E26}" type="datetimeFigureOut">
              <a:rPr lang="pt-BR" smtClean="0"/>
              <a:pPr/>
              <a:t>12/05/2021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38C668AE-25A0-4E2F-9816-92A8D67303FB}"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96C108A3-FFC8-44DF-A310-05838B5F8E26}" type="datetimeFigureOut">
              <a:rPr lang="pt-BR" smtClean="0"/>
              <a:pPr/>
              <a:t>12/05/2021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8C668AE-25A0-4E2F-9816-92A8D67303FB}"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96C108A3-FFC8-44DF-A310-05838B5F8E26}" type="datetimeFigureOut">
              <a:rPr lang="pt-BR" smtClean="0"/>
              <a:pPr/>
              <a:t>12/05/2021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8C668AE-25A0-4E2F-9816-92A8D67303FB}"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108A3-FFC8-44DF-A310-05838B5F8E26}" type="datetimeFigureOut">
              <a:rPr lang="pt-BR" smtClean="0"/>
              <a:pPr/>
              <a:t>12/05/2021</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668AE-25A0-4E2F-9816-92A8D67303FB}"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urlib.net/8JMKD3MGP3W34R/44C28TB"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332656"/>
            <a:ext cx="8229600" cy="5793507"/>
          </a:xfrm>
        </p:spPr>
        <p:txBody>
          <a:bodyPr/>
          <a:lstStyle/>
          <a:p>
            <a:pPr marL="0" indent="0" algn="ctr">
              <a:buNone/>
            </a:pPr>
            <a:endParaRPr lang="pt-BR" b="1" dirty="0" smtClean="0"/>
          </a:p>
          <a:p>
            <a:pPr marL="0" indent="0" algn="ctr">
              <a:buNone/>
            </a:pPr>
            <a:endParaRPr lang="pt-BR" b="1" dirty="0"/>
          </a:p>
          <a:p>
            <a:pPr marL="0" indent="0">
              <a:buNone/>
            </a:pPr>
            <a:r>
              <a:rPr lang="pt-BR" sz="1600" b="1" dirty="0"/>
              <a:t>sid.inpe.br/mtc-m21c/2021/03.18.18.51-PRP</a:t>
            </a:r>
            <a:endParaRPr lang="pt-BR" sz="1600" b="1" dirty="0" smtClean="0"/>
          </a:p>
          <a:p>
            <a:pPr marL="0" indent="0" algn="ctr">
              <a:buNone/>
            </a:pPr>
            <a:endParaRPr lang="pt-BR" sz="2800" b="1" dirty="0" smtClean="0"/>
          </a:p>
          <a:p>
            <a:pPr marL="0" indent="0" algn="ctr">
              <a:buNone/>
            </a:pPr>
            <a:r>
              <a:rPr lang="pt-BR" sz="2800" b="1" dirty="0" smtClean="0"/>
              <a:t>TRANSFORMAR </a:t>
            </a:r>
            <a:r>
              <a:rPr lang="pt-BR" sz="2800" b="1" dirty="0"/>
              <a:t>FOCOS DE CALOR EM MAPA DE</a:t>
            </a:r>
          </a:p>
          <a:p>
            <a:pPr marL="0" indent="0" algn="ctr">
              <a:buNone/>
            </a:pPr>
            <a:r>
              <a:rPr lang="pt-BR" sz="2800" b="1" dirty="0"/>
              <a:t>ÁREAS QUEIMADAS ESTADO DE SÃO PAULO EM</a:t>
            </a:r>
          </a:p>
          <a:p>
            <a:pPr marL="0" indent="0" algn="ctr">
              <a:buNone/>
            </a:pPr>
            <a:r>
              <a:rPr lang="pt-BR" sz="2800" b="1" dirty="0" smtClean="0"/>
              <a:t>2020</a:t>
            </a:r>
          </a:p>
          <a:p>
            <a:pPr marL="0" indent="0" algn="r">
              <a:buNone/>
            </a:pPr>
            <a:r>
              <a:rPr lang="pt-BR" sz="2000" dirty="0" smtClean="0"/>
              <a:t>Valdete Duarte</a:t>
            </a:r>
          </a:p>
          <a:p>
            <a:pPr marL="0" indent="0">
              <a:buNone/>
            </a:pPr>
            <a:r>
              <a:rPr lang="pt-BR" sz="1800" dirty="0" smtClean="0"/>
              <a:t>URL do documento original:</a:t>
            </a:r>
          </a:p>
          <a:p>
            <a:pPr marL="0" indent="0">
              <a:buNone/>
            </a:pPr>
            <a:r>
              <a:rPr lang="pt-BR" sz="1800" dirty="0" smtClean="0">
                <a:hlinkClick r:id="rId2"/>
              </a:rPr>
              <a:t>http://urlib.net/8JMKD3MGP3W34R/44C28TB</a:t>
            </a:r>
            <a:endParaRPr lang="pt-BR" sz="1800" dirty="0" smtClean="0"/>
          </a:p>
          <a:p>
            <a:pPr marL="0" indent="0" algn="ctr">
              <a:buNone/>
            </a:pPr>
            <a:r>
              <a:rPr lang="pt-BR" sz="1800" dirty="0"/>
              <a:t>INPE</a:t>
            </a:r>
          </a:p>
          <a:p>
            <a:pPr marL="0" indent="0" algn="ctr">
              <a:buNone/>
            </a:pPr>
            <a:r>
              <a:rPr lang="pt-BR" sz="1800" dirty="0"/>
              <a:t>São José dos Campos</a:t>
            </a:r>
          </a:p>
          <a:p>
            <a:pPr marL="0" indent="0" algn="ctr">
              <a:buNone/>
            </a:pPr>
            <a:r>
              <a:rPr lang="pt-BR" sz="1800" dirty="0"/>
              <a:t>2020</a:t>
            </a:r>
          </a:p>
        </p:txBody>
      </p:sp>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260648"/>
            <a:ext cx="5796136" cy="1147635"/>
          </a:xfrm>
          <a:prstGeom prst="rect">
            <a:avLst/>
          </a:prstGeom>
        </p:spPr>
      </p:pic>
    </p:spTree>
    <p:extLst>
      <p:ext uri="{BB962C8B-B14F-4D97-AF65-F5344CB8AC3E}">
        <p14:creationId xmlns:p14="http://schemas.microsoft.com/office/powerpoint/2010/main" val="245338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Queimada_SP_1.JPG"/>
          <p:cNvPicPr>
            <a:picLocks noChangeAspect="1"/>
          </p:cNvPicPr>
          <p:nvPr/>
        </p:nvPicPr>
        <p:blipFill>
          <a:blip r:embed="rId2" cstate="print"/>
          <a:stretch>
            <a:fillRect/>
          </a:stretch>
        </p:blipFill>
        <p:spPr>
          <a:xfrm>
            <a:off x="0" y="1235110"/>
            <a:ext cx="9144000" cy="4387780"/>
          </a:xfrm>
          <a:prstGeom prst="rect">
            <a:avLst/>
          </a:prstGeom>
          <a:ln w="12700">
            <a:solidFill>
              <a:schemeClr val="tx1"/>
            </a:solidFill>
          </a:ln>
        </p:spPr>
      </p:pic>
      <p:sp>
        <p:nvSpPr>
          <p:cNvPr id="4" name="Seta para baixo 3"/>
          <p:cNvSpPr/>
          <p:nvPr/>
        </p:nvSpPr>
        <p:spPr>
          <a:xfrm>
            <a:off x="7236296" y="1647850"/>
            <a:ext cx="144016" cy="432048"/>
          </a:xfrm>
          <a:prstGeom prst="downArrow">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1115616" y="6021288"/>
            <a:ext cx="6552728" cy="369332"/>
          </a:xfrm>
          <a:prstGeom prst="rect">
            <a:avLst/>
          </a:prstGeom>
          <a:noFill/>
        </p:spPr>
        <p:txBody>
          <a:bodyPr wrap="square" rtlCol="0">
            <a:spAutoFit/>
          </a:bodyPr>
          <a:lstStyle/>
          <a:p>
            <a:endParaRPr lang="pt-BR" dirty="0"/>
          </a:p>
        </p:txBody>
      </p:sp>
      <p:sp>
        <p:nvSpPr>
          <p:cNvPr id="6" name="CaixaDeTexto 5"/>
          <p:cNvSpPr txBox="1"/>
          <p:nvPr/>
        </p:nvSpPr>
        <p:spPr>
          <a:xfrm>
            <a:off x="-7937" y="5653697"/>
            <a:ext cx="9144000" cy="646331"/>
          </a:xfrm>
          <a:prstGeom prst="rect">
            <a:avLst/>
          </a:prstGeom>
          <a:noFill/>
        </p:spPr>
        <p:txBody>
          <a:bodyPr wrap="square" rtlCol="0">
            <a:spAutoFit/>
          </a:bodyPr>
          <a:lstStyle/>
          <a:p>
            <a:pPr algn="just"/>
            <a:r>
              <a:rPr lang="pt-BR" sz="1200" dirty="0" smtClean="0"/>
              <a:t>Este slide mostra um detalhe da imagem Sintética MODIS do mosaico de oito dias, com início no dia </a:t>
            </a:r>
            <a:r>
              <a:rPr lang="pt-BR" sz="1200" b="1" dirty="0" smtClean="0"/>
              <a:t>27 do mês de Julho de 2020</a:t>
            </a:r>
            <a:r>
              <a:rPr lang="pt-BR" sz="1200" dirty="0" smtClean="0"/>
              <a:t>. Sobre esta  imagem mostra-se a grande queimada ocorrida em julho de 2020, no Vale do Paraíba na divisa com MG, próximo a cidade de Cruzeiro em SP. Observar os focos de calor em cruzes brancas, com as respectivas cicatrizes de áreas queimadas, na cor vermelha.</a:t>
            </a:r>
            <a:endParaRPr lang="pt-BR" sz="1200" dirty="0"/>
          </a:p>
        </p:txBody>
      </p:sp>
      <p:sp>
        <p:nvSpPr>
          <p:cNvPr id="7" name="CaixaDeTexto 6"/>
          <p:cNvSpPr txBox="1"/>
          <p:nvPr/>
        </p:nvSpPr>
        <p:spPr>
          <a:xfrm>
            <a:off x="2339752" y="188640"/>
            <a:ext cx="4486613" cy="707886"/>
          </a:xfrm>
          <a:prstGeom prst="rect">
            <a:avLst/>
          </a:prstGeom>
          <a:noFill/>
        </p:spPr>
        <p:txBody>
          <a:bodyPr wrap="none" rtlCol="0">
            <a:spAutoFit/>
          </a:bodyPr>
          <a:lstStyle/>
          <a:p>
            <a:r>
              <a:rPr lang="pt-BR" sz="2000" dirty="0" smtClean="0">
                <a:solidFill>
                  <a:srgbClr val="0000FF"/>
                </a:solidFill>
              </a:rPr>
              <a:t>MAPA DA IMAGEM SINTÉTICA MODIS DE </a:t>
            </a:r>
          </a:p>
          <a:p>
            <a:pPr algn="ctr"/>
            <a:r>
              <a:rPr lang="pt-BR" sz="2000" dirty="0" smtClean="0">
                <a:solidFill>
                  <a:srgbClr val="0000FF"/>
                </a:solidFill>
              </a:rPr>
              <a:t>27 JULHO DE 2020</a:t>
            </a:r>
            <a:endParaRPr lang="pt-BR"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7937" y="5229200"/>
            <a:ext cx="9144000" cy="1569660"/>
          </a:xfrm>
          <a:prstGeom prst="rect">
            <a:avLst/>
          </a:prstGeom>
          <a:noFill/>
        </p:spPr>
        <p:txBody>
          <a:bodyPr wrap="square" rtlCol="0">
            <a:spAutoFit/>
          </a:bodyPr>
          <a:lstStyle/>
          <a:p>
            <a:pPr algn="just"/>
            <a:r>
              <a:rPr lang="pt-BR" sz="1200" dirty="0" smtClean="0"/>
              <a:t>Este slide mostra um detalhe da imagem Sintética MODIS do mosaico de oito dias, com início no dia 25 do mês de </a:t>
            </a:r>
            <a:r>
              <a:rPr lang="pt-BR" sz="1200" b="1" dirty="0" smtClean="0"/>
              <a:t>Janeiro</a:t>
            </a:r>
            <a:r>
              <a:rPr lang="pt-BR" sz="1200" dirty="0" smtClean="0"/>
              <a:t> de 2020. Ela está localizada, na região ao norte de Ribeirão Preto-SP, próximo a divisa com MG. Sobre a imagem, são mostrados também, as cruzes preta que representam os Focos de Calor do mês de Janeiro. Os polígonos amarelos, representam as áreas queimadas em Janeiro, que estão associadas aos respectivos focos de calor ocorridos naquele mês analisado. Na oportunidade, foi bloqueada sobre esta imagem a Hidrografia e as Áreas Urbanas. </a:t>
            </a:r>
            <a:r>
              <a:rPr lang="pt-BR" sz="1200" dirty="0"/>
              <a:t>Na conferência das cicatrizes </a:t>
            </a:r>
            <a:r>
              <a:rPr lang="pt-BR" sz="1200" dirty="0" smtClean="0"/>
              <a:t>é importante utilizar</a:t>
            </a:r>
            <a:r>
              <a:rPr lang="pt-BR" sz="1200" dirty="0"/>
              <a:t>, além dos quatro mosaicos mensais do MODIS_8dias, também utilizar simultaneamente, como dados auxiliares e complementares, os focos de calor ocorridos no mês analisado</a:t>
            </a:r>
            <a:r>
              <a:rPr lang="pt-BR" sz="1200" dirty="0" smtClean="0"/>
              <a:t>. Na metodologia, é importante utilizar a imagem fração sombra, para fazer a classificação das cicatrizes de áreas queimadas. Principalmente, na época seca, porque os mosaicos MODIS, apresentam baixa cobertura de nuvens. </a:t>
            </a:r>
          </a:p>
        </p:txBody>
      </p:sp>
      <p:sp>
        <p:nvSpPr>
          <p:cNvPr id="8" name="CaixaDeTexto 7"/>
          <p:cNvSpPr txBox="1"/>
          <p:nvPr/>
        </p:nvSpPr>
        <p:spPr>
          <a:xfrm>
            <a:off x="1799836" y="260648"/>
            <a:ext cx="5558829" cy="400110"/>
          </a:xfrm>
          <a:prstGeom prst="rect">
            <a:avLst/>
          </a:prstGeom>
          <a:noFill/>
        </p:spPr>
        <p:txBody>
          <a:bodyPr wrap="none" rtlCol="0">
            <a:spAutoFit/>
          </a:bodyPr>
          <a:lstStyle/>
          <a:p>
            <a:r>
              <a:rPr lang="pt-BR" sz="2000" dirty="0" smtClean="0">
                <a:solidFill>
                  <a:srgbClr val="0000FF"/>
                </a:solidFill>
              </a:rPr>
              <a:t>IMAGEM SINTÉTICA MODIS DE 25 JANEIRO DE 2020</a:t>
            </a:r>
            <a:endParaRPr lang="pt-BR" sz="2000" dirty="0"/>
          </a:p>
        </p:txBody>
      </p:sp>
      <p:pic>
        <p:nvPicPr>
          <p:cNvPr id="10" name="Imagem 9" descr="Região de Ribeirão Preto_Janeiro_1_12.JPG"/>
          <p:cNvPicPr>
            <a:picLocks noChangeAspect="1"/>
          </p:cNvPicPr>
          <p:nvPr/>
        </p:nvPicPr>
        <p:blipFill>
          <a:blip r:embed="rId2" cstate="print"/>
          <a:stretch>
            <a:fillRect/>
          </a:stretch>
        </p:blipFill>
        <p:spPr>
          <a:xfrm>
            <a:off x="0" y="836712"/>
            <a:ext cx="9144000" cy="4377804"/>
          </a:xfrm>
          <a:prstGeom prst="rect">
            <a:avLst/>
          </a:prstGeom>
        </p:spPr>
      </p:pic>
    </p:spTree>
    <p:extLst>
      <p:ext uri="{BB962C8B-B14F-4D97-AF65-F5344CB8AC3E}">
        <p14:creationId xmlns:p14="http://schemas.microsoft.com/office/powerpoint/2010/main" val="3759736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1331640" y="260648"/>
            <a:ext cx="6608540" cy="400110"/>
          </a:xfrm>
          <a:prstGeom prst="rect">
            <a:avLst/>
          </a:prstGeom>
          <a:noFill/>
        </p:spPr>
        <p:txBody>
          <a:bodyPr wrap="none" rtlCol="0">
            <a:spAutoFit/>
          </a:bodyPr>
          <a:lstStyle/>
          <a:p>
            <a:r>
              <a:rPr lang="pt-BR" sz="2000" dirty="0" smtClean="0">
                <a:solidFill>
                  <a:srgbClr val="0000FF"/>
                </a:solidFill>
              </a:rPr>
              <a:t>MAPA DA IMAGEM SINTÉTICA MODIS DE 25 JANEIRO DE 2020</a:t>
            </a:r>
            <a:endParaRPr lang="pt-BR" sz="2000" dirty="0"/>
          </a:p>
        </p:txBody>
      </p:sp>
      <p:pic>
        <p:nvPicPr>
          <p:cNvPr id="7" name="Imagem 6" descr="Região de Ribeirão Preto_Janeiro_3_1.JPG"/>
          <p:cNvPicPr>
            <a:picLocks noChangeAspect="1"/>
          </p:cNvPicPr>
          <p:nvPr/>
        </p:nvPicPr>
        <p:blipFill>
          <a:blip r:embed="rId2" cstate="print"/>
          <a:stretch>
            <a:fillRect/>
          </a:stretch>
        </p:blipFill>
        <p:spPr>
          <a:xfrm>
            <a:off x="0" y="836712"/>
            <a:ext cx="9144000" cy="4362231"/>
          </a:xfrm>
          <a:prstGeom prst="rect">
            <a:avLst/>
          </a:prstGeom>
        </p:spPr>
      </p:pic>
      <p:sp>
        <p:nvSpPr>
          <p:cNvPr id="5" name="CaixaDeTexto 4"/>
          <p:cNvSpPr txBox="1"/>
          <p:nvPr/>
        </p:nvSpPr>
        <p:spPr>
          <a:xfrm>
            <a:off x="-7937" y="5229200"/>
            <a:ext cx="9144000" cy="1569660"/>
          </a:xfrm>
          <a:prstGeom prst="rect">
            <a:avLst/>
          </a:prstGeom>
          <a:noFill/>
        </p:spPr>
        <p:txBody>
          <a:bodyPr wrap="square" rtlCol="0">
            <a:spAutoFit/>
          </a:bodyPr>
          <a:lstStyle/>
          <a:p>
            <a:pPr algn="just"/>
            <a:r>
              <a:rPr lang="pt-BR" sz="1200" dirty="0" smtClean="0"/>
              <a:t>Este slide mostra um detalhe do Mapa obtido sobre a imagem Sintética MODIS do mosaico de oito dias, com início no dia 25 do mês de </a:t>
            </a:r>
            <a:r>
              <a:rPr lang="pt-BR" sz="1200" b="1" dirty="0" smtClean="0"/>
              <a:t>Janeiro</a:t>
            </a:r>
            <a:r>
              <a:rPr lang="pt-BR" sz="1200" dirty="0" smtClean="0"/>
              <a:t> de 2020. Ele está localizado, na região ao norte de Ribeirão Preto-SP, próximo a divisa com MG. Sobre este Mapa são mostrados também, as cruzes preta que representam os Focos de Calor do mês de Janeiro. Os polígonos amarelos, representam as áreas queimadas em Janeiro, que estão associadas aos respectivos Municípios e também aos focos de calor ocorridos naquele mês analisado. Na oportunidade, para obtenção do Mapa foram bloqueadas sobre a imagem a Hidrografia e as Áreas Urbanas.. </a:t>
            </a:r>
            <a:r>
              <a:rPr lang="pt-BR" sz="1200" dirty="0"/>
              <a:t>Na conferência das </a:t>
            </a:r>
            <a:r>
              <a:rPr lang="pt-BR" sz="1200" dirty="0" smtClean="0"/>
              <a:t>áreas queimadas, é importante utilizar</a:t>
            </a:r>
            <a:r>
              <a:rPr lang="pt-BR" sz="1200" dirty="0"/>
              <a:t>, além dos quatro mosaicos mensais do MODIS_8dias, também utilizar simultaneamente, como dados auxiliares e complementares, os focos de calor ocorridos no mês analisado</a:t>
            </a:r>
            <a:r>
              <a:rPr lang="pt-BR" sz="1200" dirty="0" smtClean="0"/>
              <a:t>. Na metodologia, é importante utilizar a imagem fração sombra, para fazer a classificação das cicatrizes de áreas queimadas. Principalmente, na época seca, porque os mosaicos MODIS, apresentam baixa cobertura de nuvens. </a:t>
            </a:r>
          </a:p>
        </p:txBody>
      </p:sp>
    </p:spTree>
    <p:extLst>
      <p:ext uri="{BB962C8B-B14F-4D97-AF65-F5344CB8AC3E}">
        <p14:creationId xmlns:p14="http://schemas.microsoft.com/office/powerpoint/2010/main" val="3759736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1799836" y="188640"/>
            <a:ext cx="5821274" cy="400110"/>
          </a:xfrm>
          <a:prstGeom prst="rect">
            <a:avLst/>
          </a:prstGeom>
          <a:noFill/>
        </p:spPr>
        <p:txBody>
          <a:bodyPr wrap="none" rtlCol="0">
            <a:spAutoFit/>
          </a:bodyPr>
          <a:lstStyle/>
          <a:p>
            <a:r>
              <a:rPr lang="pt-BR" sz="2000" dirty="0" smtClean="0">
                <a:solidFill>
                  <a:srgbClr val="0000FF"/>
                </a:solidFill>
              </a:rPr>
              <a:t>IMAGEM SINTÉTICA MODIS DE 26 FEVEREIRO DE 2020</a:t>
            </a:r>
            <a:endParaRPr lang="pt-BR" sz="2000" dirty="0"/>
          </a:p>
        </p:txBody>
      </p:sp>
      <p:pic>
        <p:nvPicPr>
          <p:cNvPr id="5" name="Imagem 4" descr="Queimada_SP_3_2.JPG"/>
          <p:cNvPicPr>
            <a:picLocks noChangeAspect="1"/>
          </p:cNvPicPr>
          <p:nvPr/>
        </p:nvPicPr>
        <p:blipFill>
          <a:blip r:embed="rId2" cstate="print"/>
          <a:stretch>
            <a:fillRect/>
          </a:stretch>
        </p:blipFill>
        <p:spPr>
          <a:xfrm>
            <a:off x="0" y="692696"/>
            <a:ext cx="9144000" cy="4347226"/>
          </a:xfrm>
          <a:prstGeom prst="rect">
            <a:avLst/>
          </a:prstGeom>
        </p:spPr>
      </p:pic>
      <p:sp>
        <p:nvSpPr>
          <p:cNvPr id="7" name="CaixaDeTexto 6"/>
          <p:cNvSpPr txBox="1"/>
          <p:nvPr/>
        </p:nvSpPr>
        <p:spPr>
          <a:xfrm>
            <a:off x="-7937" y="4982696"/>
            <a:ext cx="9144000" cy="1938992"/>
          </a:xfrm>
          <a:prstGeom prst="rect">
            <a:avLst/>
          </a:prstGeom>
          <a:noFill/>
        </p:spPr>
        <p:txBody>
          <a:bodyPr wrap="square" rtlCol="0">
            <a:spAutoFit/>
          </a:bodyPr>
          <a:lstStyle/>
          <a:p>
            <a:pPr algn="just"/>
            <a:r>
              <a:rPr lang="pt-BR" sz="1200" dirty="0" smtClean="0"/>
              <a:t>Este slide mostra um detalhe da imagem Sintética MODIS do mosaico de oito dias, com início no dia 26 do mês de </a:t>
            </a:r>
            <a:r>
              <a:rPr lang="pt-BR" sz="1200" b="1" dirty="0" smtClean="0"/>
              <a:t>Fevereiro</a:t>
            </a:r>
            <a:r>
              <a:rPr lang="pt-BR" sz="1200" dirty="0" smtClean="0"/>
              <a:t> de 2020. Ela está localizada, na região ao norte de Ribeirão Preto-SP, próximo a divisa com MG. Sobre a imagem, são mostrados também, as cruzes pretas que representam os Focos de Calor dos meses de Janeiro e Fevereiro. Os polígonos amarelos, representam as áreas queimadas em Janeiro, enquanto os polígonos vermelhos representam as áreas queimadas em Fevereiro. Todos os polígonos estão associados aos respectivos Municípios e também aos focos de calor ocorridos naqueles meses analisados. Na oportunidade, foram bloqueadas sobre esta imagem de Fevereiro, a Hidrografia e as Áreas Urbanas, além das áreas queimadas ocorridas nos meses anteriores. </a:t>
            </a:r>
            <a:r>
              <a:rPr lang="pt-BR" sz="1200" dirty="0"/>
              <a:t>Na conferência das cicatrizes </a:t>
            </a:r>
            <a:r>
              <a:rPr lang="pt-BR" sz="1200" dirty="0" smtClean="0"/>
              <a:t>é importante </a:t>
            </a:r>
            <a:r>
              <a:rPr lang="pt-BR" sz="1200" dirty="0"/>
              <a:t>utilizar, além dos quatro mosaicos mensais do MODIS_8dias, também utilizar simultaneamente, como dados auxiliares e complementares, os focos de calor ocorridos no mês analisado</a:t>
            </a:r>
            <a:r>
              <a:rPr lang="pt-BR" sz="1200" dirty="0" smtClean="0"/>
              <a:t>. Na metodologia, é importante utilizar a imagem fração sombra, para fazer a classificação das cicatrizes de áreas queimadas. Principalmente, na época seca, porque os mosaicos MODIS, apresentam baixa cobertura de nuvens. Este procedimento foi repetido, para os outros meses analisados, dentro do ano.</a:t>
            </a:r>
          </a:p>
        </p:txBody>
      </p:sp>
    </p:spTree>
    <p:extLst>
      <p:ext uri="{BB962C8B-B14F-4D97-AF65-F5344CB8AC3E}">
        <p14:creationId xmlns:p14="http://schemas.microsoft.com/office/powerpoint/2010/main" val="3759736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1178659" y="260648"/>
            <a:ext cx="6813275" cy="400110"/>
          </a:xfrm>
          <a:prstGeom prst="rect">
            <a:avLst/>
          </a:prstGeom>
          <a:noFill/>
        </p:spPr>
        <p:txBody>
          <a:bodyPr wrap="none" rtlCol="0">
            <a:spAutoFit/>
          </a:bodyPr>
          <a:lstStyle/>
          <a:p>
            <a:r>
              <a:rPr lang="pt-BR" sz="2000" dirty="0" smtClean="0">
                <a:solidFill>
                  <a:srgbClr val="0000FF"/>
                </a:solidFill>
              </a:rPr>
              <a:t>MAPA DA IMAGEM SINTÉTICA MODIS DE 26 FEVEREIRO DE 2020</a:t>
            </a:r>
            <a:endParaRPr lang="pt-BR" sz="2000" dirty="0"/>
          </a:p>
        </p:txBody>
      </p:sp>
      <p:pic>
        <p:nvPicPr>
          <p:cNvPr id="9" name="Imagem 8" descr="Região de Ribeirão Preto_Janeiro_6_1.JPG"/>
          <p:cNvPicPr>
            <a:picLocks noChangeAspect="1"/>
          </p:cNvPicPr>
          <p:nvPr/>
        </p:nvPicPr>
        <p:blipFill>
          <a:blip r:embed="rId2" cstate="print"/>
          <a:stretch>
            <a:fillRect/>
          </a:stretch>
        </p:blipFill>
        <p:spPr>
          <a:xfrm>
            <a:off x="0" y="780862"/>
            <a:ext cx="9144000" cy="4376330"/>
          </a:xfrm>
          <a:prstGeom prst="rect">
            <a:avLst/>
          </a:prstGeom>
        </p:spPr>
      </p:pic>
      <p:sp>
        <p:nvSpPr>
          <p:cNvPr id="7" name="CaixaDeTexto 6"/>
          <p:cNvSpPr txBox="1"/>
          <p:nvPr/>
        </p:nvSpPr>
        <p:spPr>
          <a:xfrm>
            <a:off x="-7937" y="4986888"/>
            <a:ext cx="9144000" cy="1938992"/>
          </a:xfrm>
          <a:prstGeom prst="rect">
            <a:avLst/>
          </a:prstGeom>
          <a:noFill/>
        </p:spPr>
        <p:txBody>
          <a:bodyPr wrap="square" rtlCol="0">
            <a:spAutoFit/>
          </a:bodyPr>
          <a:lstStyle/>
          <a:p>
            <a:pPr algn="just"/>
            <a:r>
              <a:rPr lang="pt-BR" sz="1200" dirty="0" smtClean="0"/>
              <a:t>Este slide mostra um detalhe do Mapa obtido sobre a imagem Sintética MODIS do mosaico de oito dias, com início no dia 26 do mês de </a:t>
            </a:r>
            <a:r>
              <a:rPr lang="pt-BR" sz="1200" b="1" dirty="0" smtClean="0"/>
              <a:t>Fevereiro</a:t>
            </a:r>
            <a:r>
              <a:rPr lang="pt-BR" sz="1200" dirty="0" smtClean="0"/>
              <a:t> de 2020. Este Mapa está localizado, na região ao norte de Ribeirão Preto-SP, próximo a divisa com MG. Sobre este Mapa são mostrados também, as cruzes pretas que representam os Focos de Calor dos meses de Janeiro e Fevereiro. Os polígonos amarelos, representam as áreas queimadas em Janeiro, enquanto os polígonos vermelhos representam as áreas queimadas em Fevereiro. Todos os polígonos estão associados aos respectivos Municípios e também aos focos de calor ocorridos naqueles meses analisados. Para obtenção do Mapa foram bloqueadas sobre a imagem atual, a Hidrografia e as Áreas Urbanas, além das áreas queimadas ocorridas nos meses anteriores.  Na </a:t>
            </a:r>
            <a:r>
              <a:rPr lang="pt-BR" sz="1200" dirty="0"/>
              <a:t>conferência das </a:t>
            </a:r>
            <a:r>
              <a:rPr lang="pt-BR" sz="1200" dirty="0" smtClean="0"/>
              <a:t>áreas queimadas, é importante utilizar</a:t>
            </a:r>
            <a:r>
              <a:rPr lang="pt-BR" sz="1200" dirty="0"/>
              <a:t>, além dos quatro mosaicos mensais do MODIS_8dias, também utilizar simultaneamente, como dados auxiliares e complementares, os focos de calor ocorridos no mês analisado</a:t>
            </a:r>
            <a:r>
              <a:rPr lang="pt-BR" sz="1200" dirty="0" smtClean="0"/>
              <a:t>. Na metodologia, é importante utilizar a imagem fração sombra, para fazer a classificação das áreas queimadas. Principalmente, na época seca, porque os mosaicos MODIS, tem baixa cobertura de nuvens. Este procedimento foi repetido, para os outros meses analisados, dentro do ano.</a:t>
            </a:r>
          </a:p>
        </p:txBody>
      </p:sp>
    </p:spTree>
    <p:extLst>
      <p:ext uri="{BB962C8B-B14F-4D97-AF65-F5344CB8AC3E}">
        <p14:creationId xmlns:p14="http://schemas.microsoft.com/office/powerpoint/2010/main" val="3759736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1718575" y="260648"/>
            <a:ext cx="5701048" cy="400110"/>
          </a:xfrm>
          <a:prstGeom prst="rect">
            <a:avLst/>
          </a:prstGeom>
          <a:noFill/>
        </p:spPr>
        <p:txBody>
          <a:bodyPr wrap="none" rtlCol="0">
            <a:spAutoFit/>
          </a:bodyPr>
          <a:lstStyle/>
          <a:p>
            <a:r>
              <a:rPr lang="pt-BR" sz="2000" dirty="0" smtClean="0">
                <a:solidFill>
                  <a:srgbClr val="0000FF"/>
                </a:solidFill>
              </a:rPr>
              <a:t>IMAGEM SINTÉTICA MODIS DE 5 SETEMBRO DE 2020</a:t>
            </a:r>
            <a:endParaRPr lang="pt-BR" sz="2000" dirty="0"/>
          </a:p>
        </p:txBody>
      </p:sp>
      <p:pic>
        <p:nvPicPr>
          <p:cNvPr id="5" name="Imagem 4" descr="Região de Ribeirão Preto_Janeiro_7.JPG"/>
          <p:cNvPicPr>
            <a:picLocks noChangeAspect="1"/>
          </p:cNvPicPr>
          <p:nvPr/>
        </p:nvPicPr>
        <p:blipFill>
          <a:blip r:embed="rId2" cstate="print"/>
          <a:stretch>
            <a:fillRect/>
          </a:stretch>
        </p:blipFill>
        <p:spPr>
          <a:xfrm>
            <a:off x="0" y="836712"/>
            <a:ext cx="9144000" cy="4363419"/>
          </a:xfrm>
          <a:prstGeom prst="rect">
            <a:avLst/>
          </a:prstGeom>
        </p:spPr>
      </p:pic>
      <p:sp>
        <p:nvSpPr>
          <p:cNvPr id="7" name="CaixaDeTexto 6"/>
          <p:cNvSpPr txBox="1"/>
          <p:nvPr/>
        </p:nvSpPr>
        <p:spPr>
          <a:xfrm>
            <a:off x="-7937" y="5315724"/>
            <a:ext cx="9144000" cy="1015663"/>
          </a:xfrm>
          <a:prstGeom prst="rect">
            <a:avLst/>
          </a:prstGeom>
          <a:noFill/>
        </p:spPr>
        <p:txBody>
          <a:bodyPr wrap="square" rtlCol="0">
            <a:spAutoFit/>
          </a:bodyPr>
          <a:lstStyle/>
          <a:p>
            <a:pPr algn="just"/>
            <a:r>
              <a:rPr lang="pt-BR" sz="1200" dirty="0" smtClean="0"/>
              <a:t>Este slide mostra um detalhe da imagem Sintética MODIS do mosaico de oito dias, com início no dia </a:t>
            </a:r>
            <a:r>
              <a:rPr lang="pt-BR" sz="1200" b="1" dirty="0" smtClean="0"/>
              <a:t>05 do mês de Setembro de 2020</a:t>
            </a:r>
            <a:r>
              <a:rPr lang="pt-BR" sz="1200" dirty="0" smtClean="0"/>
              <a:t>. Está localizado, na região ao norte de Ribeirão Preto-SP, próximo a divisa com MG. Sobre a imagem, está demarcado também, os limites dos Municípios (linha branca). Observar que nesta data do mosaico de oito dias NÃO HAVIA ocorrido a grande queimada detectada nestes Municípios (ver indicação da seta amarela). Na </a:t>
            </a:r>
            <a:r>
              <a:rPr lang="pt-BR" sz="1200" dirty="0"/>
              <a:t>conferência das </a:t>
            </a:r>
            <a:r>
              <a:rPr lang="pt-BR" sz="1200" dirty="0" smtClean="0"/>
              <a:t>áreas queimadas é muito importante utilizar</a:t>
            </a:r>
            <a:r>
              <a:rPr lang="pt-BR" sz="1200" dirty="0"/>
              <a:t>, </a:t>
            </a:r>
            <a:r>
              <a:rPr lang="pt-BR" sz="1200" dirty="0" smtClean="0"/>
              <a:t>todos os </a:t>
            </a:r>
            <a:r>
              <a:rPr lang="pt-BR" sz="1200" dirty="0"/>
              <a:t>quatro mosaicos mensais do </a:t>
            </a:r>
            <a:r>
              <a:rPr lang="pt-BR" sz="1200" dirty="0" smtClean="0"/>
              <a:t>MODIS_8dias.</a:t>
            </a:r>
          </a:p>
        </p:txBody>
      </p:sp>
      <p:sp>
        <p:nvSpPr>
          <p:cNvPr id="9" name="Seta para baixo 8"/>
          <p:cNvSpPr/>
          <p:nvPr/>
        </p:nvSpPr>
        <p:spPr>
          <a:xfrm rot="7899940">
            <a:off x="5868144" y="2924944"/>
            <a:ext cx="432048" cy="432048"/>
          </a:xfrm>
          <a:prstGeom prst="downArrow">
            <a:avLst/>
          </a:prstGeom>
          <a:solidFill>
            <a:srgbClr val="FEF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59736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descr="Região de Ribeirão Preto_Janeiro_8a.JPG"/>
          <p:cNvPicPr>
            <a:picLocks noChangeAspect="1"/>
          </p:cNvPicPr>
          <p:nvPr/>
        </p:nvPicPr>
        <p:blipFill>
          <a:blip r:embed="rId2" cstate="print"/>
          <a:stretch>
            <a:fillRect/>
          </a:stretch>
        </p:blipFill>
        <p:spPr>
          <a:xfrm>
            <a:off x="0" y="836712"/>
            <a:ext cx="9144000" cy="4342203"/>
          </a:xfrm>
          <a:prstGeom prst="rect">
            <a:avLst/>
          </a:prstGeom>
        </p:spPr>
      </p:pic>
      <p:sp>
        <p:nvSpPr>
          <p:cNvPr id="8" name="CaixaDeTexto 7"/>
          <p:cNvSpPr txBox="1"/>
          <p:nvPr/>
        </p:nvSpPr>
        <p:spPr>
          <a:xfrm>
            <a:off x="1718575" y="260648"/>
            <a:ext cx="5830892" cy="400110"/>
          </a:xfrm>
          <a:prstGeom prst="rect">
            <a:avLst/>
          </a:prstGeom>
          <a:noFill/>
        </p:spPr>
        <p:txBody>
          <a:bodyPr wrap="none" rtlCol="0">
            <a:spAutoFit/>
          </a:bodyPr>
          <a:lstStyle/>
          <a:p>
            <a:r>
              <a:rPr lang="pt-BR" sz="2000" dirty="0" smtClean="0">
                <a:solidFill>
                  <a:srgbClr val="0000FF"/>
                </a:solidFill>
              </a:rPr>
              <a:t>IMAGEM SINTÉTICA MODIS DE 13 SETEMBRO DE 2020</a:t>
            </a:r>
            <a:endParaRPr lang="pt-BR" sz="2000" dirty="0"/>
          </a:p>
        </p:txBody>
      </p:sp>
      <p:sp>
        <p:nvSpPr>
          <p:cNvPr id="5" name="CaixaDeTexto 4"/>
          <p:cNvSpPr txBox="1"/>
          <p:nvPr/>
        </p:nvSpPr>
        <p:spPr>
          <a:xfrm>
            <a:off x="-7937" y="5315724"/>
            <a:ext cx="9144000" cy="1200329"/>
          </a:xfrm>
          <a:prstGeom prst="rect">
            <a:avLst/>
          </a:prstGeom>
          <a:noFill/>
        </p:spPr>
        <p:txBody>
          <a:bodyPr wrap="square" rtlCol="0">
            <a:spAutoFit/>
          </a:bodyPr>
          <a:lstStyle/>
          <a:p>
            <a:pPr algn="just"/>
            <a:r>
              <a:rPr lang="pt-BR" sz="1200" dirty="0" smtClean="0"/>
              <a:t>Este slide mostra um detalhe da imagem Sintética MODIS do mosaico de oito dias, com início no dia </a:t>
            </a:r>
            <a:r>
              <a:rPr lang="pt-BR" sz="1200" b="1" dirty="0" smtClean="0"/>
              <a:t>13 do mês de Setembro de 2020</a:t>
            </a:r>
            <a:r>
              <a:rPr lang="pt-BR" sz="1200" dirty="0" smtClean="0"/>
              <a:t>. Está localizado, na região ao norte de Ribeirão Preto-SP, próximo a divisa com MG. Sobre a imagem, está demarcado também, os limites dos Municípios (linha preta). Observar que nesta data do mosaico de oito dias JÁ HAVIA ocorrido a grande queimada detectada nos Municípios analisados (ver indicação da seta amarela). As áreas queimadas, sobre mosaico de oito dias, com início no dia </a:t>
            </a:r>
            <a:r>
              <a:rPr lang="pt-BR" sz="1200" b="1" dirty="0" smtClean="0"/>
              <a:t>13 do mês de Setembro de 2020, </a:t>
            </a:r>
            <a:r>
              <a:rPr lang="pt-BR" sz="1200" dirty="0" smtClean="0"/>
              <a:t>estão associadas aos tons escuros, ocorridos naquele mês analisado. Na conferência das áreas queimadas é muito importante utilizar, todos os quatro mosaicos mensais do MODIS_8dias. </a:t>
            </a:r>
          </a:p>
        </p:txBody>
      </p:sp>
      <p:sp>
        <p:nvSpPr>
          <p:cNvPr id="9" name="Seta para baixo 8"/>
          <p:cNvSpPr/>
          <p:nvPr/>
        </p:nvSpPr>
        <p:spPr>
          <a:xfrm rot="7899940">
            <a:off x="5868144" y="2924944"/>
            <a:ext cx="432048" cy="432048"/>
          </a:xfrm>
          <a:prstGeom prst="downArrow">
            <a:avLst/>
          </a:prstGeom>
          <a:solidFill>
            <a:srgbClr val="FEF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59736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descr="Região de Ribeirão Preto_Janeiro_9a.JPG"/>
          <p:cNvPicPr>
            <a:picLocks noChangeAspect="1"/>
          </p:cNvPicPr>
          <p:nvPr/>
        </p:nvPicPr>
        <p:blipFill>
          <a:blip r:embed="rId2" cstate="print"/>
          <a:stretch>
            <a:fillRect/>
          </a:stretch>
        </p:blipFill>
        <p:spPr>
          <a:xfrm>
            <a:off x="0" y="836712"/>
            <a:ext cx="9144000" cy="4344953"/>
          </a:xfrm>
          <a:prstGeom prst="rect">
            <a:avLst/>
          </a:prstGeom>
        </p:spPr>
      </p:pic>
      <p:sp>
        <p:nvSpPr>
          <p:cNvPr id="8" name="CaixaDeTexto 7"/>
          <p:cNvSpPr txBox="1"/>
          <p:nvPr/>
        </p:nvSpPr>
        <p:spPr>
          <a:xfrm>
            <a:off x="1718575" y="260648"/>
            <a:ext cx="5830892" cy="400110"/>
          </a:xfrm>
          <a:prstGeom prst="rect">
            <a:avLst/>
          </a:prstGeom>
          <a:noFill/>
        </p:spPr>
        <p:txBody>
          <a:bodyPr wrap="none" rtlCol="0">
            <a:spAutoFit/>
          </a:bodyPr>
          <a:lstStyle/>
          <a:p>
            <a:r>
              <a:rPr lang="pt-BR" sz="2000" dirty="0" smtClean="0">
                <a:solidFill>
                  <a:srgbClr val="0000FF"/>
                </a:solidFill>
              </a:rPr>
              <a:t>IMAGEM SINTÉTICA MODIS DE 13 SETEMBRO DE 2020</a:t>
            </a:r>
            <a:endParaRPr lang="pt-BR" sz="2000" dirty="0"/>
          </a:p>
        </p:txBody>
      </p:sp>
      <p:sp>
        <p:nvSpPr>
          <p:cNvPr id="9" name="Seta para baixo 8"/>
          <p:cNvSpPr/>
          <p:nvPr/>
        </p:nvSpPr>
        <p:spPr>
          <a:xfrm rot="7899940">
            <a:off x="5868144" y="2924944"/>
            <a:ext cx="432048" cy="432048"/>
          </a:xfrm>
          <a:prstGeom prst="downArrow">
            <a:avLst/>
          </a:prstGeom>
          <a:solidFill>
            <a:srgbClr val="FEF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7937" y="5315724"/>
            <a:ext cx="9144000" cy="1569660"/>
          </a:xfrm>
          <a:prstGeom prst="rect">
            <a:avLst/>
          </a:prstGeom>
          <a:noFill/>
        </p:spPr>
        <p:txBody>
          <a:bodyPr wrap="square" rtlCol="0">
            <a:spAutoFit/>
          </a:bodyPr>
          <a:lstStyle/>
          <a:p>
            <a:pPr algn="just"/>
            <a:r>
              <a:rPr lang="pt-BR" sz="1200" dirty="0" smtClean="0"/>
              <a:t>Este slide mostra um detalhe da imagem Sintética MODIS do mosaico de oito dias, com início no dia </a:t>
            </a:r>
            <a:r>
              <a:rPr lang="pt-BR" sz="1200" b="1" dirty="0" smtClean="0"/>
              <a:t>13 do mês de Setembro de 2020</a:t>
            </a:r>
            <a:r>
              <a:rPr lang="pt-BR" sz="1200" dirty="0" smtClean="0"/>
              <a:t>. Está localizado, na região ao norte de Ribeirão Preto-SP, próximo a divisa com MG. Sobre a imagem, está demarcado também, os limites dos Municípios (linha preta). Observar que nesta data do mosaico de oito dias JÁ HAVIA ocorrido a grande queimada detectada nos Municípios analisados (ver indicação da seta amarela). As áreas queimadas, sobre mosaico de oito dias, com início no dia </a:t>
            </a:r>
            <a:r>
              <a:rPr lang="pt-BR" sz="1200" b="1" dirty="0" smtClean="0"/>
              <a:t>13 do mês de Setembro de 2020, </a:t>
            </a:r>
            <a:r>
              <a:rPr lang="pt-BR" sz="1200" dirty="0" smtClean="0"/>
              <a:t>estão associadas aos tons escuros, ocorridos naquele mês analisado. Sobre o mosaico de oito dias, com início no dia </a:t>
            </a:r>
            <a:r>
              <a:rPr lang="pt-BR" sz="1200" b="1" dirty="0" smtClean="0"/>
              <a:t>13 do mês de Setembro de 2020, </a:t>
            </a:r>
            <a:r>
              <a:rPr lang="pt-BR" sz="1200" dirty="0" smtClean="0"/>
              <a:t>foram demarcados os focos de calor ocorridos naquele mês analisado. Os focos são mostrados na forma de cruzes brancas. Representam os Focos de Calor ocorridos em todo o mês de Setembro. Na conferência das áreas queimadas é muito importante utilizar, todos os quatro mosaicos mensais do MODIS_8dias. </a:t>
            </a:r>
          </a:p>
        </p:txBody>
      </p:sp>
    </p:spTree>
    <p:extLst>
      <p:ext uri="{BB962C8B-B14F-4D97-AF65-F5344CB8AC3E}">
        <p14:creationId xmlns:p14="http://schemas.microsoft.com/office/powerpoint/2010/main" val="3759736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3397755" y="260648"/>
            <a:ext cx="4486613" cy="707886"/>
          </a:xfrm>
          <a:prstGeom prst="rect">
            <a:avLst/>
          </a:prstGeom>
          <a:noFill/>
        </p:spPr>
        <p:txBody>
          <a:bodyPr wrap="none" rtlCol="0">
            <a:spAutoFit/>
          </a:bodyPr>
          <a:lstStyle/>
          <a:p>
            <a:r>
              <a:rPr lang="pt-BR" sz="2000" dirty="0" smtClean="0">
                <a:solidFill>
                  <a:srgbClr val="0000FF"/>
                </a:solidFill>
              </a:rPr>
              <a:t>MAPA DA IMAGEM SINTÉTICA MODIS DE </a:t>
            </a:r>
          </a:p>
          <a:p>
            <a:pPr algn="ctr"/>
            <a:r>
              <a:rPr lang="pt-BR" sz="2000" dirty="0" smtClean="0">
                <a:solidFill>
                  <a:srgbClr val="0000FF"/>
                </a:solidFill>
              </a:rPr>
              <a:t>13 SETEMBRO DE 2020</a:t>
            </a:r>
            <a:endParaRPr lang="pt-BR" sz="2000" dirty="0"/>
          </a:p>
        </p:txBody>
      </p:sp>
      <p:pic>
        <p:nvPicPr>
          <p:cNvPr id="7" name="Imagem 6" descr="Região de Ribeirão Preto_Janeiro_10.JPG"/>
          <p:cNvPicPr>
            <a:picLocks noChangeAspect="1"/>
          </p:cNvPicPr>
          <p:nvPr/>
        </p:nvPicPr>
        <p:blipFill>
          <a:blip r:embed="rId2" cstate="print"/>
          <a:srcRect/>
          <a:stretch>
            <a:fillRect/>
          </a:stretch>
        </p:blipFill>
        <p:spPr>
          <a:xfrm>
            <a:off x="0" y="1052736"/>
            <a:ext cx="9144000" cy="4340656"/>
          </a:xfrm>
          <a:prstGeom prst="rect">
            <a:avLst/>
          </a:prstGeom>
        </p:spPr>
      </p:pic>
      <p:pic>
        <p:nvPicPr>
          <p:cNvPr id="9" name="Imagem 8" descr="Região de Ribeirão Preto_Janeiro_11.JPG"/>
          <p:cNvPicPr>
            <a:picLocks noChangeAspect="1"/>
          </p:cNvPicPr>
          <p:nvPr/>
        </p:nvPicPr>
        <p:blipFill>
          <a:blip r:embed="rId3" cstate="print"/>
          <a:srcRect b="26189"/>
          <a:stretch>
            <a:fillRect/>
          </a:stretch>
        </p:blipFill>
        <p:spPr>
          <a:xfrm>
            <a:off x="0" y="0"/>
            <a:ext cx="2838058" cy="1700808"/>
          </a:xfrm>
          <a:prstGeom prst="rect">
            <a:avLst/>
          </a:prstGeom>
        </p:spPr>
      </p:pic>
      <p:sp>
        <p:nvSpPr>
          <p:cNvPr id="10" name="CaixaDeTexto 9"/>
          <p:cNvSpPr txBox="1"/>
          <p:nvPr/>
        </p:nvSpPr>
        <p:spPr>
          <a:xfrm>
            <a:off x="-7937" y="5363963"/>
            <a:ext cx="9144000" cy="1569660"/>
          </a:xfrm>
          <a:prstGeom prst="rect">
            <a:avLst/>
          </a:prstGeom>
          <a:noFill/>
        </p:spPr>
        <p:txBody>
          <a:bodyPr wrap="square" rtlCol="0">
            <a:spAutoFit/>
          </a:bodyPr>
          <a:lstStyle/>
          <a:p>
            <a:pPr algn="just"/>
            <a:r>
              <a:rPr lang="pt-BR" sz="1200" dirty="0" smtClean="0"/>
              <a:t>Este slide mostra um detalhe do Mapa obtido sobre a imagem Sintética MODIS do mosaico de oito dias, com início no dia </a:t>
            </a:r>
            <a:r>
              <a:rPr lang="pt-BR" sz="1200" b="1" dirty="0" smtClean="0"/>
              <a:t>13 do mês de Setembro de 2020</a:t>
            </a:r>
            <a:r>
              <a:rPr lang="pt-BR" sz="1200" dirty="0" smtClean="0"/>
              <a:t>. Está localizado, na região ao norte de Ribeirão Preto-SP, próximo a divisa com MG. Sobre a imagem, está demarcado também, os limites dos Municípios (linha preta). Observar que o mapa obtido nesta data do mosaico MODIS de oito dias apresenta, além  da grande queimada detectada nos Municípios em Setembro, também o histórico das áreas queimadas obtidas nos meses anteriores a este mês analisado (conforme legenda). As áreas queimadas dos meses anteriores foram também bloqueadas, evita que as áreas queimadas antigas não sejam contadas e computadas duas vezes. Esta sequência de imagens anteriores, permite imaginar, a criação de um sistema de Alerta de Áreas Queimadas (</a:t>
            </a:r>
            <a:r>
              <a:rPr lang="pt-BR" sz="1200" b="1" dirty="0" err="1" smtClean="0"/>
              <a:t>Alertaqueima</a:t>
            </a:r>
            <a:r>
              <a:rPr lang="pt-BR" sz="1200" dirty="0" smtClean="0"/>
              <a:t>). Se forem analisadas, as imagens diárias é possível saber a situação desta queimada: (legal, ilegal ou acidental). Quem?, Onde?, Quando?, ocorreu a queimada?; podendo ser oferecido,  aos órgãos oficiais de fiscalização, a coordenada do início do evento.</a:t>
            </a:r>
          </a:p>
        </p:txBody>
      </p:sp>
      <p:sp>
        <p:nvSpPr>
          <p:cNvPr id="11" name="Seta para baixo 10"/>
          <p:cNvSpPr/>
          <p:nvPr/>
        </p:nvSpPr>
        <p:spPr>
          <a:xfrm rot="7899940">
            <a:off x="6101123" y="3157922"/>
            <a:ext cx="432048" cy="432048"/>
          </a:xfrm>
          <a:prstGeom prst="downArrow">
            <a:avLst/>
          </a:prstGeom>
          <a:solidFill>
            <a:srgbClr val="FEF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59736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Relatório Interno de SP_Queimada_2020_4.JPG"/>
          <p:cNvPicPr>
            <a:picLocks noChangeAspect="1"/>
          </p:cNvPicPr>
          <p:nvPr/>
        </p:nvPicPr>
        <p:blipFill>
          <a:blip r:embed="rId2" cstate="print"/>
          <a:stretch>
            <a:fillRect/>
          </a:stretch>
        </p:blipFill>
        <p:spPr>
          <a:xfrm>
            <a:off x="0" y="465254"/>
            <a:ext cx="9144000" cy="6132098"/>
          </a:xfrm>
          <a:prstGeom prst="rect">
            <a:avLst/>
          </a:prstGeom>
        </p:spPr>
      </p:pic>
      <p:sp>
        <p:nvSpPr>
          <p:cNvPr id="3" name="CaixaDeTexto 2"/>
          <p:cNvSpPr txBox="1"/>
          <p:nvPr/>
        </p:nvSpPr>
        <p:spPr>
          <a:xfrm>
            <a:off x="1646567" y="44624"/>
            <a:ext cx="5830892" cy="400110"/>
          </a:xfrm>
          <a:prstGeom prst="rect">
            <a:avLst/>
          </a:prstGeom>
          <a:noFill/>
        </p:spPr>
        <p:txBody>
          <a:bodyPr wrap="none" rtlCol="0">
            <a:spAutoFit/>
          </a:bodyPr>
          <a:lstStyle/>
          <a:p>
            <a:r>
              <a:rPr lang="pt-BR" sz="2000" dirty="0" smtClean="0">
                <a:solidFill>
                  <a:srgbClr val="0000FF"/>
                </a:solidFill>
              </a:rPr>
              <a:t>IMAGEM SINTÉTICA MODIS DE 13 SETEMBRO DE 2020</a:t>
            </a:r>
            <a:endParaRPr lang="pt-BR" sz="2000" dirty="0"/>
          </a:p>
        </p:txBody>
      </p:sp>
      <p:pic>
        <p:nvPicPr>
          <p:cNvPr id="5" name="Imagem 4" descr="Região de Ribeirão Preto_Janeiro_11.JPG"/>
          <p:cNvPicPr>
            <a:picLocks noChangeAspect="1"/>
          </p:cNvPicPr>
          <p:nvPr/>
        </p:nvPicPr>
        <p:blipFill>
          <a:blip r:embed="rId3" cstate="print"/>
          <a:srcRect b="26189"/>
          <a:stretch>
            <a:fillRect/>
          </a:stretch>
        </p:blipFill>
        <p:spPr>
          <a:xfrm>
            <a:off x="0" y="4509120"/>
            <a:ext cx="3484534" cy="208823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8562" y="3469064"/>
            <a:ext cx="9108504" cy="3600986"/>
          </a:xfrm>
          <a:prstGeom prst="rect">
            <a:avLst/>
          </a:prstGeom>
          <a:solidFill>
            <a:schemeClr val="bg1"/>
          </a:solidFill>
        </p:spPr>
        <p:txBody>
          <a:bodyPr wrap="square" rtlCol="0">
            <a:spAutoFit/>
          </a:bodyPr>
          <a:lstStyle/>
          <a:p>
            <a:pPr algn="just"/>
            <a:r>
              <a:rPr lang="pt-BR" sz="1200" dirty="0" smtClean="0"/>
              <a:t>Dentro do Projeto da FAPESP, foi aplicado uma nova metodologia com o </a:t>
            </a:r>
            <a:r>
              <a:rPr lang="pt-BR" sz="1200" dirty="0"/>
              <a:t>objetivo </a:t>
            </a:r>
            <a:r>
              <a:rPr lang="pt-BR" sz="1200" dirty="0" smtClean="0"/>
              <a:t>de transformar, de forma operacional, os focos de calor em mapa de  </a:t>
            </a:r>
            <a:r>
              <a:rPr lang="pt-BR" sz="1200" dirty="0"/>
              <a:t>áreas queimadas, </a:t>
            </a:r>
            <a:r>
              <a:rPr lang="pt-BR" sz="1200" dirty="0" smtClean="0"/>
              <a:t>para o </a:t>
            </a:r>
            <a:r>
              <a:rPr lang="pt-BR" sz="1200" dirty="0"/>
              <a:t>Estado de São Paulo em </a:t>
            </a:r>
            <a:r>
              <a:rPr lang="pt-BR" sz="1200" dirty="0" smtClean="0"/>
              <a:t>2020. </a:t>
            </a:r>
            <a:r>
              <a:rPr lang="pt-BR" sz="1200" dirty="0"/>
              <a:t>Foi feito o download mensal, do número de focos de calor, que ocorriam no sensor MODIS, nas plataformas Terra e </a:t>
            </a:r>
            <a:r>
              <a:rPr lang="pt-BR" sz="1200" dirty="0" err="1"/>
              <a:t>Aqua</a:t>
            </a:r>
            <a:r>
              <a:rPr lang="pt-BR" sz="1200" dirty="0"/>
              <a:t>. Em última análise, a ideia é transformar os focos de calor em cicatrizes de  áreas queimadas para o Estado de São Paulo, em 2020. O grande problema que ocorre é a semelhança das cicatrizes de queimadas com a hidrografia e as áreas </a:t>
            </a:r>
            <a:r>
              <a:rPr lang="pt-BR" sz="1200" dirty="0" smtClean="0"/>
              <a:t>urbanas (resolve-se o problema gerando novos mapas sobre estes dois temas). </a:t>
            </a:r>
            <a:r>
              <a:rPr lang="pt-BR" sz="1200" dirty="0"/>
              <a:t>Outro problema observado, no mapeamento das cicatrizes das queimadas, foi ocasionado pelas sombras das nuvens, e a sombra do relevo. Para reduzir os problemas de sombra de nuvem, foram utilizados mosaicos MODIS de 8 dias. Para classificação das queimadas, foi utilizada a imagem fração sombra do modelo de mistura espectral. A análise, a princípio foi mensal, englobando os meses de janeiro </a:t>
            </a:r>
            <a:r>
              <a:rPr lang="pt-BR" sz="1200" smtClean="0"/>
              <a:t>a dezembro do </a:t>
            </a:r>
            <a:r>
              <a:rPr lang="pt-BR" sz="1200" dirty="0"/>
              <a:t>ano de 2020, para o Estado do São Paulo. Porém, depois de uma viagem a campo (dentro do projeto </a:t>
            </a:r>
            <a:r>
              <a:rPr lang="pt-BR" sz="1200" dirty="0" err="1"/>
              <a:t>Prevfogo</a:t>
            </a:r>
            <a:r>
              <a:rPr lang="pt-BR" sz="1200" dirty="0"/>
              <a:t>), após várias horas de reuniões com os chefes das Brigadas de Incêndio Florestal dos Parques Nacionais de Brasília e das Chapadas dos Veadeiros, foi possível entender melhor sobre a sistemática do MIF (Manejo Integrado do Fogo). A dinâmica das áreas queimadas foi melhor compreendida,  principalmente sobre o pequeno tempo, em que ocorre a regeneração de novas brotações, nas áreas que foram </a:t>
            </a:r>
            <a:r>
              <a:rPr lang="pt-BR" sz="1200" dirty="0" smtClean="0"/>
              <a:t>afetadas pelas queimadas </a:t>
            </a:r>
            <a:r>
              <a:rPr lang="pt-BR" sz="1200" dirty="0"/>
              <a:t>(11 dias, dependendo das chuvas). Então, a metodologia de mapeamento das áreas queimadas teve de ser modificada. Porque, dentro do mês analisado, dava-se importância em utilizar o mosaico fração sombra MODIS_8dias </a:t>
            </a:r>
            <a:r>
              <a:rPr lang="pt-BR" sz="1200" b="1" dirty="0"/>
              <a:t>apenas</a:t>
            </a:r>
            <a:r>
              <a:rPr lang="pt-BR" sz="1200" dirty="0"/>
              <a:t> do final de cada mês, em análise. A mudança profunda, que ocorreu no procedimento, foi a necessidade também, de conferir as cicatrizes de áreas queimadas, simultaneamente sobre </a:t>
            </a:r>
            <a:r>
              <a:rPr lang="pt-BR" sz="1200" b="1" dirty="0"/>
              <a:t>todos</a:t>
            </a:r>
            <a:r>
              <a:rPr lang="pt-BR" sz="1200" dirty="0"/>
              <a:t> os mosaicos MODIS_8 dias, do primeiro período do mês em curso, como também do segundo e do terceiro período. A dinâmica da rebrota é muito rápida e podem-se omitir muitas cicatrizes de queimadas, porque elas descaracterizam-se ao longo do mês, modificando a sua resposta espectral. Para conferir as cicatrizes de áreas queimadas, utiliza-se, além dos quatro mosaicos mensais do MODIS_8dias, também utiliza-se simultaneamente, como </a:t>
            </a:r>
            <a:r>
              <a:rPr lang="pt-BR" sz="1200" b="1" dirty="0"/>
              <a:t>dados auxiliares e complementares</a:t>
            </a:r>
            <a:r>
              <a:rPr lang="pt-BR" sz="1200" dirty="0"/>
              <a:t>, os focos de calor ocorridos no mês analisado, dado imprescindível </a:t>
            </a:r>
            <a:r>
              <a:rPr lang="pt-BR" sz="1200" dirty="0" smtClean="0"/>
              <a:t>a este tipo de </a:t>
            </a:r>
            <a:r>
              <a:rPr lang="pt-BR" sz="1200" dirty="0"/>
              <a:t>análise. </a:t>
            </a:r>
          </a:p>
        </p:txBody>
      </p:sp>
      <p:pic>
        <p:nvPicPr>
          <p:cNvPr id="5" name="Imagem 4" descr="Relatório Interno de SP_Queimada_2020_1.JPG"/>
          <p:cNvPicPr>
            <a:picLocks noChangeAspect="1"/>
          </p:cNvPicPr>
          <p:nvPr/>
        </p:nvPicPr>
        <p:blipFill>
          <a:blip r:embed="rId2" cstate="print"/>
          <a:stretch>
            <a:fillRect/>
          </a:stretch>
        </p:blipFill>
        <p:spPr>
          <a:xfrm>
            <a:off x="2483768" y="599440"/>
            <a:ext cx="4032448" cy="2757552"/>
          </a:xfrm>
          <a:prstGeom prst="rect">
            <a:avLst/>
          </a:prstGeom>
        </p:spPr>
      </p:pic>
      <p:sp>
        <p:nvSpPr>
          <p:cNvPr id="4" name="CaixaDeTexto 3"/>
          <p:cNvSpPr txBox="1"/>
          <p:nvPr/>
        </p:nvSpPr>
        <p:spPr>
          <a:xfrm>
            <a:off x="0" y="-100085"/>
            <a:ext cx="9144000" cy="792781"/>
          </a:xfrm>
          <a:prstGeom prst="rect">
            <a:avLst/>
          </a:prstGeom>
          <a:noFill/>
        </p:spPr>
        <p:txBody>
          <a:bodyPr wrap="square" spcCol="288000" rtlCol="0">
            <a:spAutoFit/>
          </a:bodyPr>
          <a:lstStyle/>
          <a:p>
            <a:pPr algn="ctr">
              <a:lnSpc>
                <a:spcPct val="150000"/>
              </a:lnSpc>
            </a:pPr>
            <a:r>
              <a:rPr lang="pt-BR" sz="1600" dirty="0" smtClean="0">
                <a:solidFill>
                  <a:srgbClr val="0000CC"/>
                </a:solidFill>
              </a:rPr>
              <a:t>Transformar Focos de Calor em Mapa de Áreas Queimadas</a:t>
            </a:r>
          </a:p>
          <a:p>
            <a:pPr algn="ctr">
              <a:lnSpc>
                <a:spcPct val="150000"/>
              </a:lnSpc>
            </a:pPr>
            <a:r>
              <a:rPr lang="pt-BR" sz="1600" dirty="0" smtClean="0">
                <a:solidFill>
                  <a:srgbClr val="0000CC"/>
                </a:solidFill>
              </a:rPr>
              <a:t> Estado de São Paulo em 2020</a:t>
            </a:r>
          </a:p>
        </p:txBody>
      </p:sp>
      <p:sp>
        <p:nvSpPr>
          <p:cNvPr id="8" name="Rectangle 5"/>
          <p:cNvSpPr>
            <a:spLocks noChangeArrowheads="1"/>
          </p:cNvSpPr>
          <p:nvPr/>
        </p:nvSpPr>
        <p:spPr bwMode="auto">
          <a:xfrm>
            <a:off x="7740352" y="3068960"/>
            <a:ext cx="1390124" cy="369332"/>
          </a:xfrm>
          <a:prstGeom prst="rect">
            <a:avLst/>
          </a:prstGeom>
          <a:noFill/>
          <a:ln w="12700" cap="sq">
            <a:noFill/>
            <a:miter lim="800000"/>
            <a:headEnd type="none" w="sm" len="sm"/>
            <a:tailEnd type="none" w="sm" len="sm"/>
          </a:ln>
        </p:spPr>
        <p:txBody>
          <a:bodyPr wrap="non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pt-BR" sz="900" dirty="0" smtClean="0">
                <a:latin typeface="Arial Black" pitchFamily="34" charset="0"/>
              </a:rPr>
              <a:t>VALDETE  DUARTE</a:t>
            </a:r>
          </a:p>
          <a:p>
            <a:pPr algn="ctr" eaLnBrk="1" hangingPunct="1"/>
            <a:r>
              <a:rPr lang="pt-BR" sz="900" dirty="0" smtClean="0">
                <a:latin typeface="Arial Black" pitchFamily="34" charset="0"/>
              </a:rPr>
              <a:t>novembro/2020 </a:t>
            </a:r>
            <a:endParaRPr lang="pt-BR" sz="900" dirty="0">
              <a:latin typeface="Arial Black" pitchFamily="34" charset="0"/>
            </a:endParaRPr>
          </a:p>
        </p:txBody>
      </p:sp>
      <p:pic>
        <p:nvPicPr>
          <p:cNvPr id="9" name="Imagem 8" descr="LOGOMARCA DO INPE_New.JPG"/>
          <p:cNvPicPr>
            <a:picLocks noChangeAspect="1"/>
          </p:cNvPicPr>
          <p:nvPr/>
        </p:nvPicPr>
        <p:blipFill>
          <a:blip r:embed="rId3" cstate="print"/>
          <a:stretch>
            <a:fillRect/>
          </a:stretch>
        </p:blipFill>
        <p:spPr>
          <a:xfrm>
            <a:off x="9524" y="-8334"/>
            <a:ext cx="907680" cy="85457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Relatório Interno de SP_Queimada_2020_5.JPG"/>
          <p:cNvPicPr>
            <a:picLocks noChangeAspect="1"/>
          </p:cNvPicPr>
          <p:nvPr/>
        </p:nvPicPr>
        <p:blipFill>
          <a:blip r:embed="rId2" cstate="print"/>
          <a:stretch>
            <a:fillRect/>
          </a:stretch>
        </p:blipFill>
        <p:spPr>
          <a:xfrm>
            <a:off x="0" y="603267"/>
            <a:ext cx="9144000" cy="5922077"/>
          </a:xfrm>
          <a:prstGeom prst="rect">
            <a:avLst/>
          </a:prstGeom>
        </p:spPr>
      </p:pic>
      <p:sp>
        <p:nvSpPr>
          <p:cNvPr id="3" name="CaixaDeTexto 2"/>
          <p:cNvSpPr txBox="1"/>
          <p:nvPr/>
        </p:nvSpPr>
        <p:spPr>
          <a:xfrm>
            <a:off x="1160729" y="44624"/>
            <a:ext cx="6822893" cy="400110"/>
          </a:xfrm>
          <a:prstGeom prst="rect">
            <a:avLst/>
          </a:prstGeom>
          <a:noFill/>
        </p:spPr>
        <p:txBody>
          <a:bodyPr wrap="none" rtlCol="0">
            <a:spAutoFit/>
          </a:bodyPr>
          <a:lstStyle/>
          <a:p>
            <a:r>
              <a:rPr lang="pt-BR" sz="2000" dirty="0" smtClean="0">
                <a:solidFill>
                  <a:srgbClr val="0000FF"/>
                </a:solidFill>
              </a:rPr>
              <a:t>MAPA DA IMAGEM SINTÉTICA MODIS DE 13 SETEMBRO DE 2020</a:t>
            </a:r>
            <a:endParaRPr lang="pt-BR" sz="2000" dirty="0"/>
          </a:p>
        </p:txBody>
      </p:sp>
      <p:pic>
        <p:nvPicPr>
          <p:cNvPr id="5" name="Imagem 4" descr="Região de Ribeirão Preto_Janeiro_11.JPG"/>
          <p:cNvPicPr>
            <a:picLocks noChangeAspect="1"/>
          </p:cNvPicPr>
          <p:nvPr/>
        </p:nvPicPr>
        <p:blipFill>
          <a:blip r:embed="rId3" cstate="print"/>
          <a:srcRect b="26189"/>
          <a:stretch>
            <a:fillRect/>
          </a:stretch>
        </p:blipFill>
        <p:spPr>
          <a:xfrm>
            <a:off x="-1" y="4653136"/>
            <a:ext cx="3635897" cy="217894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123728" y="260648"/>
            <a:ext cx="5720990" cy="923330"/>
          </a:xfrm>
          <a:prstGeom prst="rect">
            <a:avLst/>
          </a:prstGeom>
          <a:noFill/>
        </p:spPr>
        <p:txBody>
          <a:bodyPr wrap="none" rtlCol="0">
            <a:spAutoFit/>
          </a:bodyPr>
          <a:lstStyle/>
          <a:p>
            <a:pPr algn="ctr">
              <a:lnSpc>
                <a:spcPct val="150000"/>
              </a:lnSpc>
            </a:pPr>
            <a:r>
              <a:rPr lang="pt-BR" dirty="0" smtClean="0">
                <a:solidFill>
                  <a:srgbClr val="0000CC"/>
                </a:solidFill>
              </a:rPr>
              <a:t>Transformar Focos de Calor em Mapa de Áreas Queimadas </a:t>
            </a:r>
          </a:p>
          <a:p>
            <a:pPr algn="ctr">
              <a:lnSpc>
                <a:spcPct val="150000"/>
              </a:lnSpc>
            </a:pPr>
            <a:r>
              <a:rPr lang="pt-BR" dirty="0" smtClean="0">
                <a:solidFill>
                  <a:srgbClr val="0000CC"/>
                </a:solidFill>
              </a:rPr>
              <a:t>Para o Estado de São Paulo em 2020</a:t>
            </a:r>
          </a:p>
        </p:txBody>
      </p:sp>
      <p:sp>
        <p:nvSpPr>
          <p:cNvPr id="6" name="CaixaDeTexto 5"/>
          <p:cNvSpPr txBox="1"/>
          <p:nvPr/>
        </p:nvSpPr>
        <p:spPr>
          <a:xfrm>
            <a:off x="4605" y="5453691"/>
            <a:ext cx="9144000" cy="830997"/>
          </a:xfrm>
          <a:prstGeom prst="rect">
            <a:avLst/>
          </a:prstGeom>
          <a:noFill/>
        </p:spPr>
        <p:txBody>
          <a:bodyPr wrap="square" rtlCol="0">
            <a:spAutoFit/>
          </a:bodyPr>
          <a:lstStyle/>
          <a:p>
            <a:pPr algn="just"/>
            <a:r>
              <a:rPr lang="pt-BR" sz="1200" dirty="0" smtClean="0"/>
              <a:t>Esta tabela mostra o resultado final, obtido para o Estado de São Paulo, em 2020. Depois da classificação é possível observar as áreas queimadas mensalmente, obtidas para os meses de Janeiro até Dezembro do ano de 2020, Os valores das Áreas Queimadas foram totalizados, conforme legenda acima. As Áreas Queimadas obtidas são sempre avaliadas e modificadas, porque são conferidas sobre uma imagem de satélite (informação final é sempre conclusiva).</a:t>
            </a:r>
            <a:endParaRPr lang="pt-BR" sz="1200" baseline="30000" dirty="0" smtClean="0"/>
          </a:p>
        </p:txBody>
      </p:sp>
      <p:pic>
        <p:nvPicPr>
          <p:cNvPr id="5" name="Imagem 4" descr="Tabela Excel_Atualizada.JPG"/>
          <p:cNvPicPr>
            <a:picLocks noChangeAspect="1"/>
          </p:cNvPicPr>
          <p:nvPr/>
        </p:nvPicPr>
        <p:blipFill>
          <a:blip r:embed="rId2" cstate="print"/>
          <a:stretch>
            <a:fillRect/>
          </a:stretch>
        </p:blipFill>
        <p:spPr>
          <a:xfrm>
            <a:off x="1706880" y="1634490"/>
            <a:ext cx="5730240" cy="358902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Região de Ribeirão Preto_Janeiro_10.JPG"/>
          <p:cNvPicPr>
            <a:picLocks noChangeAspect="1"/>
          </p:cNvPicPr>
          <p:nvPr/>
        </p:nvPicPr>
        <p:blipFill>
          <a:blip r:embed="rId2" cstate="print"/>
          <a:srcRect l="6688" t="232" b="232"/>
          <a:stretch>
            <a:fillRect/>
          </a:stretch>
        </p:blipFill>
        <p:spPr>
          <a:xfrm>
            <a:off x="2886880" y="2420888"/>
            <a:ext cx="6257120" cy="3168351"/>
          </a:xfrm>
          <a:prstGeom prst="rect">
            <a:avLst/>
          </a:prstGeom>
        </p:spPr>
      </p:pic>
      <p:pic>
        <p:nvPicPr>
          <p:cNvPr id="5" name="Imagem 4" descr="Relatório Interno de SP_Queimada_2020_7.JPG"/>
          <p:cNvPicPr>
            <a:picLocks noChangeAspect="1"/>
          </p:cNvPicPr>
          <p:nvPr/>
        </p:nvPicPr>
        <p:blipFill>
          <a:blip r:embed="rId3" cstate="print"/>
          <a:stretch>
            <a:fillRect/>
          </a:stretch>
        </p:blipFill>
        <p:spPr>
          <a:xfrm>
            <a:off x="3492192" y="1268760"/>
            <a:ext cx="4968240" cy="876300"/>
          </a:xfrm>
          <a:prstGeom prst="rect">
            <a:avLst/>
          </a:prstGeom>
        </p:spPr>
      </p:pic>
      <p:pic>
        <p:nvPicPr>
          <p:cNvPr id="6" name="Imagem 5" descr="Relatório Interno de SP_Queimada_2020_6.JPG"/>
          <p:cNvPicPr>
            <a:picLocks noChangeAspect="1"/>
          </p:cNvPicPr>
          <p:nvPr/>
        </p:nvPicPr>
        <p:blipFill>
          <a:blip r:embed="rId4" cstate="print"/>
          <a:stretch>
            <a:fillRect/>
          </a:stretch>
        </p:blipFill>
        <p:spPr>
          <a:xfrm>
            <a:off x="0" y="13483"/>
            <a:ext cx="2895600" cy="5638800"/>
          </a:xfrm>
          <a:prstGeom prst="rect">
            <a:avLst/>
          </a:prstGeom>
        </p:spPr>
      </p:pic>
      <p:sp>
        <p:nvSpPr>
          <p:cNvPr id="7" name="CaixaDeTexto 6"/>
          <p:cNvSpPr txBox="1"/>
          <p:nvPr/>
        </p:nvSpPr>
        <p:spPr>
          <a:xfrm>
            <a:off x="4605" y="5694347"/>
            <a:ext cx="9144000" cy="1015663"/>
          </a:xfrm>
          <a:prstGeom prst="rect">
            <a:avLst/>
          </a:prstGeom>
          <a:noFill/>
        </p:spPr>
        <p:txBody>
          <a:bodyPr wrap="square" rtlCol="0">
            <a:spAutoFit/>
          </a:bodyPr>
          <a:lstStyle/>
          <a:p>
            <a:pPr algn="just"/>
            <a:r>
              <a:rPr lang="pt-BR" sz="1200" dirty="0" smtClean="0"/>
              <a:t>O resultado final obtido para São Paulo, mostrando a transformação dos focos de calor em Áreas Queimadas, obtidas mensalmente, referentes aos meses de janeiro até Setembro de 2020. O procedimento foi desenvolvido no SPRING, mas todos os planos de informação obtidos serão disponibilizados em </a:t>
            </a:r>
            <a:r>
              <a:rPr lang="pt-BR" sz="1200" dirty="0" err="1" smtClean="0"/>
              <a:t>shapefile</a:t>
            </a:r>
            <a:r>
              <a:rPr lang="pt-BR" sz="1200" dirty="0" smtClean="0"/>
              <a:t>, em uma pasta no Google Drive, conforme as camadas listadas ao lado. O resultado final poderá ser consultado e conferido sobre os mosaicos de imagens </a:t>
            </a:r>
            <a:r>
              <a:rPr lang="pt-BR" sz="1200" dirty="0" err="1" smtClean="0"/>
              <a:t>Landsat</a:t>
            </a:r>
            <a:r>
              <a:rPr lang="pt-BR" sz="1200" dirty="0" smtClean="0"/>
              <a:t>. Os </a:t>
            </a:r>
            <a:r>
              <a:rPr lang="pt-BR" sz="1200" dirty="0" err="1" smtClean="0"/>
              <a:t>shapes</a:t>
            </a:r>
            <a:r>
              <a:rPr lang="pt-BR" sz="1200" dirty="0" smtClean="0"/>
              <a:t> dos planos gerados no SPRING, estão todos disponibilizados, em uma pasta no Google Drive: no link : https://drive.google.com/drive/folders/1HMQwBzmwjV3gdaNFuThNPYB4hteuzrha?usp=sharing</a:t>
            </a:r>
            <a:endParaRPr lang="pt-BR" sz="1200" dirty="0"/>
          </a:p>
        </p:txBody>
      </p:sp>
      <p:sp>
        <p:nvSpPr>
          <p:cNvPr id="8" name="CaixaDeTexto 7"/>
          <p:cNvSpPr txBox="1"/>
          <p:nvPr/>
        </p:nvSpPr>
        <p:spPr>
          <a:xfrm>
            <a:off x="2941364" y="44624"/>
            <a:ext cx="6023124" cy="707886"/>
          </a:xfrm>
          <a:prstGeom prst="rect">
            <a:avLst/>
          </a:prstGeom>
          <a:noFill/>
        </p:spPr>
        <p:txBody>
          <a:bodyPr wrap="none" rtlCol="0">
            <a:spAutoFit/>
          </a:bodyPr>
          <a:lstStyle/>
          <a:p>
            <a:r>
              <a:rPr lang="pt-BR" sz="2000" b="1" dirty="0" smtClean="0">
                <a:solidFill>
                  <a:srgbClr val="0000FF"/>
                </a:solidFill>
                <a:latin typeface="Arial" panose="020B0604020202020204" pitchFamily="34" charset="0"/>
                <a:cs typeface="Arial" panose="020B0604020202020204" pitchFamily="34" charset="0"/>
              </a:rPr>
              <a:t>Sistema de Alerta de Áreas Queimadas para SP </a:t>
            </a:r>
          </a:p>
          <a:p>
            <a:pPr algn="ctr"/>
            <a:r>
              <a:rPr lang="pt-BR" sz="2000" b="1" dirty="0" smtClean="0">
                <a:solidFill>
                  <a:srgbClr val="0000FF"/>
                </a:solidFill>
                <a:latin typeface="Arial" panose="020B0604020202020204" pitchFamily="34" charset="0"/>
                <a:cs typeface="Arial" panose="020B0604020202020204" pitchFamily="34" charset="0"/>
              </a:rPr>
              <a:t>(“</a:t>
            </a:r>
            <a:r>
              <a:rPr lang="pt-BR" sz="2000" b="1" dirty="0" err="1" smtClean="0">
                <a:solidFill>
                  <a:srgbClr val="0000FF"/>
                </a:solidFill>
                <a:latin typeface="Arial" panose="020B0604020202020204" pitchFamily="34" charset="0"/>
                <a:cs typeface="Arial" panose="020B0604020202020204" pitchFamily="34" charset="0"/>
              </a:rPr>
              <a:t>Alertaqueima</a:t>
            </a:r>
            <a:r>
              <a:rPr lang="pt-BR" sz="2000" b="1" dirty="0" smtClean="0">
                <a:solidFill>
                  <a:srgbClr val="0000FF"/>
                </a:solidFill>
                <a:latin typeface="Arial" panose="020B0604020202020204" pitchFamily="34" charset="0"/>
                <a:cs typeface="Arial" panose="020B0604020202020204" pitchFamily="34" charset="0"/>
              </a:rPr>
              <a:t>”)</a:t>
            </a:r>
            <a:endParaRPr lang="pt-BR" sz="2000" dirty="0"/>
          </a:p>
        </p:txBody>
      </p:sp>
      <p:cxnSp>
        <p:nvCxnSpPr>
          <p:cNvPr id="10" name="Conector reto 9"/>
          <p:cNvCxnSpPr/>
          <p:nvPr/>
        </p:nvCxnSpPr>
        <p:spPr>
          <a:xfrm flipV="1">
            <a:off x="0" y="5589240"/>
            <a:ext cx="9144000" cy="7200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707380518"/>
              </p:ext>
            </p:extLst>
          </p:nvPr>
        </p:nvGraphicFramePr>
        <p:xfrm>
          <a:off x="1180007" y="656762"/>
          <a:ext cx="7280425" cy="6380950"/>
        </p:xfrm>
        <a:graphic>
          <a:graphicData uri="http://schemas.openxmlformats.org/drawingml/2006/table">
            <a:tbl>
              <a:tblPr/>
              <a:tblGrid>
                <a:gridCol w="774660"/>
                <a:gridCol w="5246944"/>
                <a:gridCol w="1258821"/>
              </a:tblGrid>
              <a:tr h="210490">
                <a:tc>
                  <a:txBody>
                    <a:bodyPr/>
                    <a:lstStyle/>
                    <a:p>
                      <a:pP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gn="ctr">
                        <a:lnSpc>
                          <a:spcPct val="115000"/>
                        </a:lnSpc>
                        <a:spcAft>
                          <a:spcPts val="0"/>
                        </a:spcAft>
                      </a:pPr>
                      <a:endParaRPr lang="pt-BR" sz="1400" dirty="0">
                        <a:solidFill>
                          <a:srgbClr val="0000FF"/>
                        </a:solidFill>
                        <a:latin typeface="Arial"/>
                        <a:ea typeface="Calibri"/>
                        <a:cs typeface="Times New Roman"/>
                      </a:endParaRPr>
                    </a:p>
                  </a:txBody>
                  <a:tcPr marL="24848" marR="24848" marT="0" marB="0">
                    <a:lnL>
                      <a:noFill/>
                    </a:lnL>
                    <a:lnR>
                      <a:noFill/>
                    </a:lnR>
                    <a:lnT>
                      <a:noFill/>
                    </a:lnT>
                    <a:lnB>
                      <a:noFill/>
                    </a:lnB>
                  </a:tcPr>
                </a:tc>
                <a:tc>
                  <a:txBody>
                    <a:bodyPr/>
                    <a:lstStyle/>
                    <a:p>
                      <a:pPr algn="ctr">
                        <a:lnSpc>
                          <a:spcPct val="115000"/>
                        </a:lnSpc>
                        <a:spcAft>
                          <a:spcPts val="0"/>
                        </a:spcAft>
                      </a:pPr>
                      <a:r>
                        <a:rPr lang="pt-BR" sz="1400" dirty="0">
                          <a:solidFill>
                            <a:srgbClr val="0000FF"/>
                          </a:solidFill>
                          <a:latin typeface="Arial Black"/>
                          <a:ea typeface="Calibri"/>
                          <a:cs typeface="Times New Roman"/>
                        </a:rPr>
                        <a:t>slide</a:t>
                      </a: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r>
              <a:tr h="186295">
                <a:tc>
                  <a:txBody>
                    <a:bodyPr/>
                    <a:lstStyle/>
                    <a:p>
                      <a:pPr>
                        <a:lnSpc>
                          <a:spcPct val="115000"/>
                        </a:lnSpc>
                        <a:spcAft>
                          <a:spcPts val="0"/>
                        </a:spcAft>
                      </a:pPr>
                      <a:r>
                        <a:rPr lang="pt-BR" sz="1400" dirty="0">
                          <a:solidFill>
                            <a:srgbClr val="0000FF"/>
                          </a:solidFill>
                          <a:latin typeface="Arial Black"/>
                          <a:ea typeface="Calibri"/>
                          <a:cs typeface="Times New Roman"/>
                        </a:rPr>
                        <a:t>1</a:t>
                      </a: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nSpc>
                          <a:spcPct val="115000"/>
                        </a:lnSpc>
                        <a:spcAft>
                          <a:spcPts val="0"/>
                        </a:spcAft>
                      </a:pPr>
                      <a:r>
                        <a:rPr lang="pt-BR" sz="1400" b="1" dirty="0" smtClean="0">
                          <a:solidFill>
                            <a:srgbClr val="0000FF"/>
                          </a:solidFill>
                          <a:latin typeface="Arial" panose="020B0604020202020204" pitchFamily="34" charset="0"/>
                          <a:cs typeface="Arial" panose="020B0604020202020204" pitchFamily="34" charset="0"/>
                        </a:rPr>
                        <a:t>Uso do Google </a:t>
                      </a:r>
                      <a:r>
                        <a:rPr lang="pt-BR" sz="1400" b="1" dirty="0" err="1" smtClean="0">
                          <a:solidFill>
                            <a:srgbClr val="0000FF"/>
                          </a:solidFill>
                          <a:latin typeface="Arial" panose="020B0604020202020204" pitchFamily="34" charset="0"/>
                          <a:cs typeface="Arial" panose="020B0604020202020204" pitchFamily="34" charset="0"/>
                        </a:rPr>
                        <a:t>Earth</a:t>
                      </a:r>
                      <a:r>
                        <a:rPr lang="pt-BR" sz="1400" b="1" dirty="0" smtClean="0">
                          <a:solidFill>
                            <a:srgbClr val="0000FF"/>
                          </a:solidFill>
                          <a:latin typeface="Arial" panose="020B0604020202020204" pitchFamily="34" charset="0"/>
                          <a:cs typeface="Arial" panose="020B0604020202020204" pitchFamily="34" charset="0"/>
                        </a:rPr>
                        <a:t> </a:t>
                      </a:r>
                      <a:r>
                        <a:rPr lang="pt-BR" sz="1400" b="1" dirty="0" err="1" smtClean="0">
                          <a:solidFill>
                            <a:srgbClr val="0000FF"/>
                          </a:solidFill>
                          <a:latin typeface="Arial" panose="020B0604020202020204" pitchFamily="34" charset="0"/>
                          <a:cs typeface="Arial" panose="020B0604020202020204" pitchFamily="34" charset="0"/>
                        </a:rPr>
                        <a:t>Engine</a:t>
                      </a:r>
                      <a:r>
                        <a:rPr lang="pt-BR" sz="1400" b="1" dirty="0" smtClean="0">
                          <a:solidFill>
                            <a:srgbClr val="0000FF"/>
                          </a:solidFill>
                          <a:latin typeface="Arial" panose="020B0604020202020204" pitchFamily="34" charset="0"/>
                          <a:cs typeface="Arial" panose="020B0604020202020204" pitchFamily="34" charset="0"/>
                        </a:rPr>
                        <a:t>, adquirir novos mosaicos............ </a:t>
                      </a:r>
                      <a:endParaRPr lang="pt-BR" sz="1400" b="1" dirty="0">
                        <a:solidFill>
                          <a:srgbClr val="0000FF"/>
                        </a:solidFill>
                        <a:latin typeface="Arial" panose="020B0604020202020204" pitchFamily="34" charset="0"/>
                        <a:ea typeface="Calibri"/>
                        <a:cs typeface="Arial" panose="020B0604020202020204" pitchFamily="34" charset="0"/>
                      </a:endParaRPr>
                    </a:p>
                  </a:txBody>
                  <a:tcPr marL="24848" marR="24848" marT="0" marB="0">
                    <a:lnL>
                      <a:noFill/>
                    </a:lnL>
                    <a:lnR>
                      <a:noFill/>
                    </a:lnR>
                    <a:lnT>
                      <a:noFill/>
                    </a:lnT>
                    <a:lnB>
                      <a:noFill/>
                    </a:lnB>
                  </a:tcPr>
                </a:tc>
                <a:tc>
                  <a:txBody>
                    <a:bodyPr/>
                    <a:lstStyle/>
                    <a:p>
                      <a:pPr algn="ctr">
                        <a:lnSpc>
                          <a:spcPct val="115000"/>
                        </a:lnSpc>
                        <a:spcAft>
                          <a:spcPts val="0"/>
                        </a:spcAft>
                      </a:pPr>
                      <a:r>
                        <a:rPr lang="pt-BR" sz="1400" dirty="0" smtClean="0">
                          <a:solidFill>
                            <a:srgbClr val="0000FF"/>
                          </a:solidFill>
                          <a:latin typeface="Arial Black"/>
                          <a:ea typeface="Calibri"/>
                          <a:cs typeface="Times New Roman"/>
                        </a:rPr>
                        <a:t>3</a:t>
                      </a: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r>
              <a:tr h="186295">
                <a:tc>
                  <a:txBody>
                    <a:bodyPr/>
                    <a:lstStyle/>
                    <a:p>
                      <a:pPr>
                        <a:lnSpc>
                          <a:spcPct val="115000"/>
                        </a:lnSpc>
                        <a:spcAft>
                          <a:spcPts val="0"/>
                        </a:spcAft>
                      </a:pPr>
                      <a:r>
                        <a:rPr lang="pt-BR" sz="1400" dirty="0">
                          <a:solidFill>
                            <a:srgbClr val="0000FF"/>
                          </a:solidFill>
                          <a:latin typeface="Arial Black"/>
                          <a:ea typeface="Calibri"/>
                          <a:cs typeface="Times New Roman"/>
                        </a:rPr>
                        <a:t>2</a:t>
                      </a: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nSpc>
                          <a:spcPct val="115000"/>
                        </a:lnSpc>
                        <a:spcAft>
                          <a:spcPts val="0"/>
                        </a:spcAft>
                      </a:pPr>
                      <a:r>
                        <a:rPr lang="pt-BR" sz="1400" b="1" dirty="0" smtClean="0">
                          <a:solidFill>
                            <a:srgbClr val="0000FF"/>
                          </a:solidFill>
                          <a:latin typeface="Arial"/>
                          <a:ea typeface="Calibri"/>
                          <a:cs typeface="Times New Roman"/>
                        </a:rPr>
                        <a:t>Obtenção da Hidrografia de SP,</a:t>
                      </a:r>
                      <a:r>
                        <a:rPr lang="pt-BR" sz="1400" b="1" baseline="0" dirty="0" smtClean="0">
                          <a:solidFill>
                            <a:srgbClr val="0000FF"/>
                          </a:solidFill>
                          <a:latin typeface="Arial"/>
                          <a:ea typeface="Calibri"/>
                          <a:cs typeface="Times New Roman"/>
                        </a:rPr>
                        <a:t> em 2020.....................</a:t>
                      </a:r>
                      <a:r>
                        <a:rPr lang="pt-BR" sz="1400" b="1" dirty="0" smtClean="0">
                          <a:solidFill>
                            <a:srgbClr val="0000FF"/>
                          </a:solidFill>
                          <a:latin typeface="Arial"/>
                          <a:ea typeface="Calibri"/>
                          <a:cs typeface="Times New Roman"/>
                        </a:rPr>
                        <a:t>...............</a:t>
                      </a:r>
                      <a:endParaRPr lang="pt-BR" sz="1400" b="1" dirty="0">
                        <a:solidFill>
                          <a:srgbClr val="0000FF"/>
                        </a:solidFill>
                        <a:latin typeface="+mn-lt"/>
                        <a:ea typeface="Calibri"/>
                        <a:cs typeface="Times New Roman"/>
                      </a:endParaRPr>
                    </a:p>
                  </a:txBody>
                  <a:tcPr marL="24848" marR="24848" marT="0" marB="0">
                    <a:lnL>
                      <a:noFill/>
                    </a:lnL>
                    <a:lnR>
                      <a:noFill/>
                    </a:lnR>
                    <a:lnT>
                      <a:noFill/>
                    </a:lnT>
                    <a:lnB>
                      <a:noFill/>
                    </a:lnB>
                  </a:tcPr>
                </a:tc>
                <a:tc>
                  <a:txBody>
                    <a:bodyPr/>
                    <a:lstStyle/>
                    <a:p>
                      <a:pPr algn="ctr">
                        <a:lnSpc>
                          <a:spcPct val="115000"/>
                        </a:lnSpc>
                        <a:spcAft>
                          <a:spcPts val="0"/>
                        </a:spcAft>
                      </a:pPr>
                      <a:r>
                        <a:rPr lang="pt-BR" sz="1400" dirty="0" smtClean="0">
                          <a:solidFill>
                            <a:srgbClr val="0000FF"/>
                          </a:solidFill>
                          <a:latin typeface="Arial Black"/>
                          <a:ea typeface="Calibri"/>
                          <a:cs typeface="Times New Roman"/>
                        </a:rPr>
                        <a:t>4</a:t>
                      </a: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r>
              <a:tr h="186295">
                <a:tc>
                  <a:txBody>
                    <a:bodyPr/>
                    <a:lstStyle/>
                    <a:p>
                      <a:pPr>
                        <a:lnSpc>
                          <a:spcPct val="115000"/>
                        </a:lnSpc>
                        <a:spcAft>
                          <a:spcPts val="0"/>
                        </a:spcAft>
                      </a:pPr>
                      <a:r>
                        <a:rPr lang="pt-BR" sz="1400" b="1" dirty="0">
                          <a:solidFill>
                            <a:srgbClr val="0000FF"/>
                          </a:solidFill>
                          <a:latin typeface="Arial Black" panose="020B0A04020102020204" pitchFamily="34" charset="0"/>
                          <a:ea typeface="Calibri"/>
                          <a:cs typeface="Arial" panose="020B0604020202020204" pitchFamily="34" charset="0"/>
                        </a:rPr>
                        <a:t>3</a:t>
                      </a:r>
                    </a:p>
                  </a:txBody>
                  <a:tcPr marL="24848" marR="24848" marT="0" marB="0">
                    <a:lnL>
                      <a:noFill/>
                    </a:lnL>
                    <a:lnR>
                      <a:noFill/>
                    </a:lnR>
                    <a:lnT>
                      <a:noFill/>
                    </a:lnT>
                    <a:lnB>
                      <a:noFill/>
                    </a:lnB>
                  </a:tcPr>
                </a:tc>
                <a:tc>
                  <a:txBody>
                    <a:bodyPr/>
                    <a:lstStyle/>
                    <a:p>
                      <a:pPr>
                        <a:lnSpc>
                          <a:spcPct val="115000"/>
                        </a:lnSpc>
                        <a:spcAft>
                          <a:spcPts val="0"/>
                        </a:spcAft>
                      </a:pPr>
                      <a:r>
                        <a:rPr lang="pt-BR" sz="1400" b="1" dirty="0" smtClean="0">
                          <a:solidFill>
                            <a:srgbClr val="0000FF"/>
                          </a:solidFill>
                          <a:latin typeface="Arial"/>
                          <a:ea typeface="Calibri"/>
                          <a:cs typeface="Times New Roman"/>
                        </a:rPr>
                        <a:t>Obtenção das Áreas Urbanas de SP,</a:t>
                      </a:r>
                      <a:r>
                        <a:rPr lang="pt-BR" sz="1400" b="1" baseline="0" dirty="0" smtClean="0">
                          <a:solidFill>
                            <a:srgbClr val="0000FF"/>
                          </a:solidFill>
                          <a:latin typeface="Arial"/>
                          <a:ea typeface="Calibri"/>
                          <a:cs typeface="Times New Roman"/>
                        </a:rPr>
                        <a:t> em 2020</a:t>
                      </a:r>
                      <a:r>
                        <a:rPr lang="pt-BR" sz="1400" b="1" dirty="0" smtClean="0">
                          <a:solidFill>
                            <a:srgbClr val="0000FF"/>
                          </a:solidFill>
                          <a:latin typeface="Arial"/>
                          <a:ea typeface="Calibri"/>
                          <a:cs typeface="Times New Roman"/>
                        </a:rPr>
                        <a:t>...............</a:t>
                      </a:r>
                      <a:endParaRPr lang="pt-BR" sz="1400" b="1" dirty="0">
                        <a:solidFill>
                          <a:srgbClr val="0000FF"/>
                        </a:solidFill>
                        <a:latin typeface="+mn-lt"/>
                        <a:ea typeface="Calibri"/>
                        <a:cs typeface="Times New Roman"/>
                      </a:endParaRPr>
                    </a:p>
                  </a:txBody>
                  <a:tcPr marL="24848" marR="24848" marT="0" marB="0">
                    <a:lnL>
                      <a:noFill/>
                    </a:lnL>
                    <a:lnR>
                      <a:noFill/>
                    </a:lnR>
                    <a:lnT>
                      <a:noFill/>
                    </a:lnT>
                    <a:lnB>
                      <a:noFill/>
                    </a:lnB>
                  </a:tcPr>
                </a:tc>
                <a:tc>
                  <a:txBody>
                    <a:bodyPr/>
                    <a:lstStyle/>
                    <a:p>
                      <a:pPr algn="ctr">
                        <a:lnSpc>
                          <a:spcPct val="115000"/>
                        </a:lnSpc>
                        <a:spcAft>
                          <a:spcPts val="0"/>
                        </a:spcAft>
                      </a:pPr>
                      <a:r>
                        <a:rPr lang="pt-BR" sz="1400" dirty="0" smtClean="0">
                          <a:solidFill>
                            <a:srgbClr val="0000FF"/>
                          </a:solidFill>
                          <a:latin typeface="Arial Black"/>
                          <a:ea typeface="Calibri"/>
                          <a:cs typeface="Times New Roman"/>
                        </a:rPr>
                        <a:t>6</a:t>
                      </a: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r>
              <a:tr h="186295">
                <a:tc>
                  <a:txBody>
                    <a:bodyPr/>
                    <a:lstStyle/>
                    <a:p>
                      <a:pPr>
                        <a:lnSpc>
                          <a:spcPct val="115000"/>
                        </a:lnSpc>
                        <a:spcAft>
                          <a:spcPts val="0"/>
                        </a:spcAft>
                      </a:pPr>
                      <a:r>
                        <a:rPr lang="pt-BR" sz="1400" dirty="0" smtClean="0">
                          <a:solidFill>
                            <a:srgbClr val="0000FF"/>
                          </a:solidFill>
                          <a:latin typeface="Arial Black"/>
                          <a:ea typeface="Calibri"/>
                          <a:cs typeface="Times New Roman"/>
                        </a:rPr>
                        <a:t>4</a:t>
                      </a:r>
                    </a:p>
                  </a:txBody>
                  <a:tcPr marL="24848" marR="24848" marT="0" marB="0">
                    <a:lnL>
                      <a:noFill/>
                    </a:lnL>
                    <a:lnR>
                      <a:noFill/>
                    </a:lnR>
                    <a:lnT>
                      <a:noFill/>
                    </a:lnT>
                    <a:lnB>
                      <a:noFill/>
                    </a:lnB>
                  </a:tcPr>
                </a:tc>
                <a:tc>
                  <a:txBody>
                    <a:bodyPr/>
                    <a:lstStyle/>
                    <a:p>
                      <a:pPr>
                        <a:lnSpc>
                          <a:spcPct val="115000"/>
                        </a:lnSpc>
                        <a:spcAft>
                          <a:spcPts val="0"/>
                        </a:spcAft>
                      </a:pPr>
                      <a:r>
                        <a:rPr lang="pt-BR" sz="1400" b="1" dirty="0" smtClean="0">
                          <a:solidFill>
                            <a:srgbClr val="0000FF"/>
                          </a:solidFill>
                          <a:latin typeface="Arial" panose="020B0604020202020204" pitchFamily="34" charset="0"/>
                          <a:cs typeface="Arial" panose="020B0604020202020204" pitchFamily="34" charset="0"/>
                        </a:rPr>
                        <a:t>Transformar Focos de Calor em Mapa de Áreas Queimadas....</a:t>
                      </a:r>
                      <a:endParaRPr lang="pt-BR" sz="1400" b="1" dirty="0">
                        <a:solidFill>
                          <a:srgbClr val="0000FF"/>
                        </a:solidFill>
                        <a:latin typeface="Arial" panose="020B0604020202020204" pitchFamily="34" charset="0"/>
                        <a:ea typeface="Calibri"/>
                        <a:cs typeface="Arial" panose="020B0604020202020204" pitchFamily="34" charset="0"/>
                      </a:endParaRPr>
                    </a:p>
                  </a:txBody>
                  <a:tcPr marL="24848" marR="24848" marT="0" marB="0">
                    <a:lnL>
                      <a:noFill/>
                    </a:lnL>
                    <a:lnR>
                      <a:noFill/>
                    </a:lnR>
                    <a:lnT>
                      <a:noFill/>
                    </a:lnT>
                    <a:lnB>
                      <a:noFill/>
                    </a:lnB>
                  </a:tcPr>
                </a:tc>
                <a:tc>
                  <a:txBody>
                    <a:bodyPr/>
                    <a:lstStyle/>
                    <a:p>
                      <a:pPr algn="ctr">
                        <a:lnSpc>
                          <a:spcPct val="115000"/>
                        </a:lnSpc>
                        <a:spcAft>
                          <a:spcPts val="0"/>
                        </a:spcAft>
                      </a:pPr>
                      <a:r>
                        <a:rPr lang="pt-BR" sz="1400" dirty="0" smtClean="0">
                          <a:solidFill>
                            <a:srgbClr val="0000FF"/>
                          </a:solidFill>
                          <a:latin typeface="Arial Black"/>
                          <a:ea typeface="Calibri"/>
                          <a:cs typeface="Times New Roman"/>
                        </a:rPr>
                        <a:t>10</a:t>
                      </a: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r>
              <a:tr h="186295">
                <a:tc>
                  <a:txBody>
                    <a:bodyPr/>
                    <a:lstStyle/>
                    <a:p>
                      <a:pPr>
                        <a:lnSpc>
                          <a:spcPct val="115000"/>
                        </a:lnSpc>
                        <a:spcAft>
                          <a:spcPts val="0"/>
                        </a:spcAft>
                      </a:pPr>
                      <a:r>
                        <a:rPr lang="pt-BR" sz="1400" dirty="0">
                          <a:solidFill>
                            <a:srgbClr val="0000FF"/>
                          </a:solidFill>
                          <a:latin typeface="Arial Black"/>
                          <a:ea typeface="Calibri"/>
                          <a:cs typeface="Times New Roman"/>
                        </a:rPr>
                        <a:t>5</a:t>
                      </a: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nSpc>
                          <a:spcPct val="115000"/>
                        </a:lnSpc>
                        <a:spcAft>
                          <a:spcPts val="0"/>
                        </a:spcAft>
                      </a:pPr>
                      <a:r>
                        <a:rPr lang="pt-BR" sz="1400" b="1" dirty="0" smtClean="0">
                          <a:solidFill>
                            <a:srgbClr val="0000FF"/>
                          </a:solidFill>
                          <a:latin typeface="Arial" panose="020B0604020202020204" pitchFamily="34" charset="0"/>
                          <a:cs typeface="Arial" panose="020B0604020202020204" pitchFamily="34" charset="0"/>
                        </a:rPr>
                        <a:t>Criação: Alerta de Áreas Queimadas (“</a:t>
                      </a:r>
                      <a:r>
                        <a:rPr lang="pt-BR" sz="1400" b="1" dirty="0" err="1" smtClean="0">
                          <a:solidFill>
                            <a:srgbClr val="0000FF"/>
                          </a:solidFill>
                          <a:latin typeface="Arial" panose="020B0604020202020204" pitchFamily="34" charset="0"/>
                          <a:cs typeface="Arial" panose="020B0604020202020204" pitchFamily="34" charset="0"/>
                        </a:rPr>
                        <a:t>Alertaqueima</a:t>
                      </a:r>
                      <a:r>
                        <a:rPr lang="pt-BR" sz="1400" b="1" dirty="0" smtClean="0">
                          <a:solidFill>
                            <a:srgbClr val="0000FF"/>
                          </a:solidFill>
                          <a:latin typeface="Arial" panose="020B0604020202020204" pitchFamily="34" charset="0"/>
                          <a:cs typeface="Arial" panose="020B0604020202020204" pitchFamily="34" charset="0"/>
                        </a:rPr>
                        <a:t>”).............</a:t>
                      </a:r>
                      <a:r>
                        <a:rPr lang="pt-BR" sz="1400" b="1" dirty="0" smtClean="0">
                          <a:solidFill>
                            <a:srgbClr val="0000CC"/>
                          </a:solidFill>
                          <a:latin typeface="Arial" panose="020B0604020202020204" pitchFamily="34" charset="0"/>
                          <a:cs typeface="Arial" panose="020B0604020202020204" pitchFamily="34" charset="0"/>
                        </a:rPr>
                        <a:t> </a:t>
                      </a:r>
                      <a:endParaRPr lang="pt-BR" sz="1400" b="1" dirty="0">
                        <a:solidFill>
                          <a:srgbClr val="0000FF"/>
                        </a:solidFill>
                        <a:latin typeface="Arial" panose="020B0604020202020204" pitchFamily="34" charset="0"/>
                        <a:ea typeface="Calibri"/>
                        <a:cs typeface="Arial" panose="020B0604020202020204" pitchFamily="34" charset="0"/>
                      </a:endParaRPr>
                    </a:p>
                  </a:txBody>
                  <a:tcPr marL="24848" marR="24848" marT="0" marB="0">
                    <a:lnL>
                      <a:noFill/>
                    </a:lnL>
                    <a:lnR>
                      <a:noFill/>
                    </a:lnR>
                    <a:lnT>
                      <a:noFill/>
                    </a:lnT>
                    <a:lnB>
                      <a:noFill/>
                    </a:lnB>
                  </a:tcPr>
                </a:tc>
                <a:tc>
                  <a:txBody>
                    <a:bodyPr/>
                    <a:lstStyle/>
                    <a:p>
                      <a:pPr algn="ctr">
                        <a:lnSpc>
                          <a:spcPct val="115000"/>
                        </a:lnSpc>
                        <a:spcAft>
                          <a:spcPts val="0"/>
                        </a:spcAft>
                      </a:pPr>
                      <a:r>
                        <a:rPr lang="pt-BR" sz="1400" dirty="0" smtClean="0">
                          <a:solidFill>
                            <a:srgbClr val="0000FF"/>
                          </a:solidFill>
                          <a:latin typeface="Arial Black"/>
                          <a:ea typeface="Calibri"/>
                          <a:cs typeface="Times New Roman"/>
                        </a:rPr>
                        <a:t>21</a:t>
                      </a: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r>
              <a:tr h="186295">
                <a:tc>
                  <a:txBody>
                    <a:bodyPr/>
                    <a:lstStyle/>
                    <a:p>
                      <a:pPr>
                        <a:lnSpc>
                          <a:spcPct val="115000"/>
                        </a:lnSpc>
                        <a:spcAft>
                          <a:spcPts val="0"/>
                        </a:spcAft>
                      </a:pPr>
                      <a:endParaRPr lang="pt-BR" sz="1400" b="1" dirty="0">
                        <a:solidFill>
                          <a:srgbClr val="0000FF"/>
                        </a:solidFill>
                        <a:latin typeface="Arial Black" panose="020B0A04020102020204" pitchFamily="34" charset="0"/>
                        <a:ea typeface="Calibri"/>
                        <a:cs typeface="Times New Roman"/>
                      </a:endParaRPr>
                    </a:p>
                  </a:txBody>
                  <a:tcPr marL="24848" marR="24848" marT="0" marB="0">
                    <a:lnL>
                      <a:noFill/>
                    </a:lnL>
                    <a:lnR>
                      <a:noFill/>
                    </a:lnR>
                    <a:lnT>
                      <a:noFill/>
                    </a:lnT>
                    <a:lnB>
                      <a:noFill/>
                    </a:lnB>
                  </a:tcPr>
                </a:tc>
                <a:tc>
                  <a:txBody>
                    <a:bodyPr/>
                    <a:lstStyle/>
                    <a:p>
                      <a:pPr>
                        <a:lnSpc>
                          <a:spcPct val="115000"/>
                        </a:lnSpc>
                        <a:spcAft>
                          <a:spcPts val="0"/>
                        </a:spcAft>
                      </a:pPr>
                      <a:endParaRPr lang="pt-BR" sz="1400" b="1" dirty="0">
                        <a:solidFill>
                          <a:srgbClr val="0000FF"/>
                        </a:solidFill>
                        <a:latin typeface="Arial" panose="020B0604020202020204" pitchFamily="34" charset="0"/>
                        <a:ea typeface="Calibri"/>
                        <a:cs typeface="Arial" panose="020B0604020202020204" pitchFamily="34" charset="0"/>
                      </a:endParaRPr>
                    </a:p>
                  </a:txBody>
                  <a:tcPr marL="24848" marR="24848" marT="0" marB="0">
                    <a:lnL>
                      <a:noFill/>
                    </a:lnL>
                    <a:lnR>
                      <a:noFill/>
                    </a:lnR>
                    <a:lnT>
                      <a:noFill/>
                    </a:lnT>
                    <a:lnB>
                      <a:noFill/>
                    </a:lnB>
                  </a:tcPr>
                </a:tc>
                <a:tc>
                  <a:txBody>
                    <a:bodyPr/>
                    <a:lstStyle/>
                    <a:p>
                      <a:pPr algn="ct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r>
              <a:tr h="186295">
                <a:tc>
                  <a:txBody>
                    <a:bodyPr/>
                    <a:lstStyle/>
                    <a:p>
                      <a:pPr>
                        <a:lnSpc>
                          <a:spcPct val="115000"/>
                        </a:lnSpc>
                        <a:spcAft>
                          <a:spcPts val="0"/>
                        </a:spcAft>
                      </a:pPr>
                      <a:endParaRPr lang="pt-BR" sz="1400" b="1" dirty="0">
                        <a:solidFill>
                          <a:srgbClr val="0000FF"/>
                        </a:solidFill>
                        <a:latin typeface="Arial Black" panose="020B0A04020102020204" pitchFamily="34" charset="0"/>
                        <a:ea typeface="Calibri"/>
                        <a:cs typeface="Times New Roman"/>
                      </a:endParaRPr>
                    </a:p>
                  </a:txBody>
                  <a:tcPr marL="24848" marR="24848" marT="0" marB="0">
                    <a:lnL>
                      <a:noFill/>
                    </a:lnL>
                    <a:lnR>
                      <a:noFill/>
                    </a:lnR>
                    <a:lnT>
                      <a:noFill/>
                    </a:lnT>
                    <a:lnB>
                      <a:noFill/>
                    </a:lnB>
                  </a:tcPr>
                </a:tc>
                <a:tc>
                  <a:txBody>
                    <a:bodyPr/>
                    <a:lstStyle/>
                    <a:p>
                      <a:pPr>
                        <a:lnSpc>
                          <a:spcPct val="115000"/>
                        </a:lnSpc>
                        <a:spcAft>
                          <a:spcPts val="0"/>
                        </a:spcAft>
                      </a:pPr>
                      <a:endParaRPr lang="pt-BR" sz="1400" b="1" dirty="0">
                        <a:solidFill>
                          <a:srgbClr val="0000FF"/>
                        </a:solidFill>
                        <a:latin typeface="Arial" panose="020B0604020202020204" pitchFamily="34" charset="0"/>
                        <a:ea typeface="Calibri"/>
                        <a:cs typeface="Arial" panose="020B0604020202020204" pitchFamily="34" charset="0"/>
                      </a:endParaRPr>
                    </a:p>
                  </a:txBody>
                  <a:tcPr marL="24848" marR="24848" marT="0" marB="0">
                    <a:lnL>
                      <a:noFill/>
                    </a:lnL>
                    <a:lnR>
                      <a:noFill/>
                    </a:lnR>
                    <a:lnT>
                      <a:noFill/>
                    </a:lnT>
                    <a:lnB>
                      <a:noFill/>
                    </a:lnB>
                  </a:tcPr>
                </a:tc>
                <a:tc>
                  <a:txBody>
                    <a:bodyPr/>
                    <a:lstStyle/>
                    <a:p>
                      <a:pPr algn="ct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r>
              <a:tr h="186295">
                <a:tc>
                  <a:txBody>
                    <a:bodyPr/>
                    <a:lstStyle/>
                    <a:p>
                      <a:pPr>
                        <a:lnSpc>
                          <a:spcPct val="115000"/>
                        </a:lnSpc>
                        <a:spcAft>
                          <a:spcPts val="0"/>
                        </a:spcAft>
                      </a:pPr>
                      <a:endParaRPr lang="pt-BR" sz="1400" b="1" dirty="0">
                        <a:solidFill>
                          <a:srgbClr val="0000FF"/>
                        </a:solidFill>
                        <a:latin typeface="Arial Black" panose="020B0A04020102020204" pitchFamily="34" charset="0"/>
                        <a:ea typeface="Calibri"/>
                        <a:cs typeface="Times New Roman"/>
                      </a:endParaRPr>
                    </a:p>
                  </a:txBody>
                  <a:tcPr marL="24848" marR="24848" marT="0" marB="0">
                    <a:lnL>
                      <a:noFill/>
                    </a:lnL>
                    <a:lnR>
                      <a:noFill/>
                    </a:lnR>
                    <a:lnT>
                      <a:noFill/>
                    </a:lnT>
                    <a:lnB>
                      <a:noFill/>
                    </a:lnB>
                  </a:tcPr>
                </a:tc>
                <a:tc>
                  <a:txBody>
                    <a:bodyPr/>
                    <a:lstStyle/>
                    <a:p>
                      <a:pPr>
                        <a:lnSpc>
                          <a:spcPct val="115000"/>
                        </a:lnSpc>
                        <a:spcAft>
                          <a:spcPts val="0"/>
                        </a:spcAft>
                      </a:pPr>
                      <a:endParaRPr lang="pt-BR" sz="1400" b="1" dirty="0">
                        <a:solidFill>
                          <a:srgbClr val="0000FF"/>
                        </a:solidFill>
                        <a:latin typeface="Arial" panose="020B0604020202020204" pitchFamily="34" charset="0"/>
                        <a:ea typeface="Calibri"/>
                        <a:cs typeface="Arial" panose="020B0604020202020204" pitchFamily="34" charset="0"/>
                      </a:endParaRPr>
                    </a:p>
                  </a:txBody>
                  <a:tcPr marL="24848" marR="24848" marT="0" marB="0">
                    <a:lnL>
                      <a:noFill/>
                    </a:lnL>
                    <a:lnR>
                      <a:noFill/>
                    </a:lnR>
                    <a:lnT>
                      <a:noFill/>
                    </a:lnT>
                    <a:lnB>
                      <a:noFill/>
                    </a:lnB>
                  </a:tcPr>
                </a:tc>
                <a:tc>
                  <a:txBody>
                    <a:bodyPr/>
                    <a:lstStyle/>
                    <a:p>
                      <a:pPr algn="ct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r>
              <a:tr h="210490">
                <a:tc>
                  <a:txBody>
                    <a:bodyPr/>
                    <a:lstStyle/>
                    <a:p>
                      <a:pP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nSpc>
                          <a:spcPct val="115000"/>
                        </a:lnSpc>
                        <a:spcAft>
                          <a:spcPts val="0"/>
                        </a:spcAft>
                      </a:pPr>
                      <a:endParaRPr lang="pt-BR" sz="1400" b="1"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gn="ct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r>
              <a:tr h="210490">
                <a:tc>
                  <a:txBody>
                    <a:bodyPr/>
                    <a:lstStyle/>
                    <a:p>
                      <a:pP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nSpc>
                          <a:spcPct val="115000"/>
                        </a:lnSpc>
                        <a:spcAft>
                          <a:spcPts val="0"/>
                        </a:spcAft>
                      </a:pPr>
                      <a:endParaRPr lang="pt-BR" sz="1400" b="1"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gn="ct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r>
              <a:tr h="210490">
                <a:tc>
                  <a:txBody>
                    <a:bodyPr/>
                    <a:lstStyle/>
                    <a:p>
                      <a:pP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nSpc>
                          <a:spcPct val="115000"/>
                        </a:lnSpc>
                        <a:spcAft>
                          <a:spcPts val="0"/>
                        </a:spcAft>
                      </a:pPr>
                      <a:endParaRPr lang="pt-BR" sz="1400" b="1"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gn="ct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r>
              <a:tr h="210490">
                <a:tc>
                  <a:txBody>
                    <a:bodyPr/>
                    <a:lstStyle/>
                    <a:p>
                      <a:pP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nSpc>
                          <a:spcPct val="115000"/>
                        </a:lnSpc>
                        <a:spcAft>
                          <a:spcPts val="0"/>
                        </a:spcAft>
                      </a:pPr>
                      <a:endParaRPr lang="pt-BR" sz="1400" b="1"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gn="ct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r>
              <a:tr h="210490">
                <a:tc>
                  <a:txBody>
                    <a:bodyPr/>
                    <a:lstStyle/>
                    <a:p>
                      <a:pP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nSpc>
                          <a:spcPct val="115000"/>
                        </a:lnSpc>
                        <a:spcAft>
                          <a:spcPts val="0"/>
                        </a:spcAft>
                      </a:pPr>
                      <a:endParaRPr lang="pt-BR" sz="1400" b="1"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gn="ct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r>
              <a:tr h="210490">
                <a:tc>
                  <a:txBody>
                    <a:bodyPr/>
                    <a:lstStyle/>
                    <a:p>
                      <a:pP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nSpc>
                          <a:spcPct val="115000"/>
                        </a:lnSpc>
                        <a:spcAft>
                          <a:spcPts val="0"/>
                        </a:spcAft>
                      </a:pPr>
                      <a:endParaRPr lang="pt-BR" sz="1400" b="1"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gn="ct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r>
              <a:tr h="210490">
                <a:tc>
                  <a:txBody>
                    <a:bodyPr/>
                    <a:lstStyle/>
                    <a:p>
                      <a:pP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nSpc>
                          <a:spcPct val="115000"/>
                        </a:lnSpc>
                        <a:spcAft>
                          <a:spcPts val="0"/>
                        </a:spcAft>
                      </a:pPr>
                      <a:endParaRPr lang="pt-BR" sz="1400" b="1"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gn="ct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r>
              <a:tr h="210490">
                <a:tc>
                  <a:txBody>
                    <a:bodyPr/>
                    <a:lstStyle/>
                    <a:p>
                      <a:pP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nSpc>
                          <a:spcPct val="115000"/>
                        </a:lnSpc>
                        <a:spcAft>
                          <a:spcPts val="0"/>
                        </a:spcAft>
                      </a:pPr>
                      <a:endParaRPr lang="pt-BR" sz="1400" b="1"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gn="ct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r>
              <a:tr h="210490">
                <a:tc>
                  <a:txBody>
                    <a:bodyPr/>
                    <a:lstStyle/>
                    <a:p>
                      <a:pP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nSpc>
                          <a:spcPct val="115000"/>
                        </a:lnSpc>
                        <a:spcAft>
                          <a:spcPts val="0"/>
                        </a:spcAft>
                      </a:pPr>
                      <a:endParaRPr lang="pt-BR" sz="1400" b="1"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gn="ct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r>
              <a:tr h="221164">
                <a:tc>
                  <a:txBody>
                    <a:bodyPr/>
                    <a:lstStyle/>
                    <a:p>
                      <a:pP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nSpc>
                          <a:spcPct val="115000"/>
                        </a:lnSpc>
                        <a:spcAft>
                          <a:spcPts val="0"/>
                        </a:spcAft>
                      </a:pPr>
                      <a:endParaRPr lang="pt-BR" sz="1400" b="1"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gn="ct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r>
              <a:tr h="216024">
                <a:tc>
                  <a:txBody>
                    <a:bodyPr/>
                    <a:lstStyle/>
                    <a:p>
                      <a:pP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nSpc>
                          <a:spcPct val="115000"/>
                        </a:lnSpc>
                        <a:spcAft>
                          <a:spcPts val="0"/>
                        </a:spcAft>
                      </a:pPr>
                      <a:endParaRPr lang="pt-BR" sz="1400" b="1"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gn="ct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r>
              <a:tr h="216024">
                <a:tc>
                  <a:txBody>
                    <a:bodyPr/>
                    <a:lstStyle/>
                    <a:p>
                      <a:pP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nSpc>
                          <a:spcPct val="115000"/>
                        </a:lnSpc>
                        <a:spcAft>
                          <a:spcPts val="0"/>
                        </a:spcAft>
                      </a:pPr>
                      <a:endParaRPr lang="pt-BR" sz="1400" b="1"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gn="ct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r>
              <a:tr h="216024">
                <a:tc>
                  <a:txBody>
                    <a:bodyPr/>
                    <a:lstStyle/>
                    <a:p>
                      <a:pP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nSpc>
                          <a:spcPct val="115000"/>
                        </a:lnSpc>
                        <a:spcAft>
                          <a:spcPts val="0"/>
                        </a:spcAft>
                      </a:pPr>
                      <a:endParaRPr lang="pt-BR" sz="1400" b="1"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gn="ct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r>
              <a:tr h="216024">
                <a:tc>
                  <a:txBody>
                    <a:bodyPr/>
                    <a:lstStyle/>
                    <a:p>
                      <a:pP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nSpc>
                          <a:spcPct val="115000"/>
                        </a:lnSpc>
                        <a:spcAft>
                          <a:spcPts val="0"/>
                        </a:spcAft>
                      </a:pPr>
                      <a:endParaRPr lang="pt-BR" sz="1400" b="1"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gn="ct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r>
              <a:tr h="216024">
                <a:tc>
                  <a:txBody>
                    <a:bodyPr/>
                    <a:lstStyle/>
                    <a:p>
                      <a:pP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nSpc>
                          <a:spcPct val="115000"/>
                        </a:lnSpc>
                        <a:spcAft>
                          <a:spcPts val="0"/>
                        </a:spcAft>
                      </a:pPr>
                      <a:endParaRPr lang="pt-BR" sz="1400" b="1"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gn="ct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r>
              <a:tr h="246850">
                <a:tc>
                  <a:txBody>
                    <a:bodyPr/>
                    <a:lstStyle/>
                    <a:p>
                      <a:pP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nSpc>
                          <a:spcPct val="115000"/>
                        </a:lnSpc>
                        <a:spcAft>
                          <a:spcPts val="0"/>
                        </a:spcAft>
                      </a:pPr>
                      <a:endParaRPr lang="pt-BR" sz="1400" b="1"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gn="ct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r>
              <a:tr h="219149">
                <a:tc>
                  <a:txBody>
                    <a:bodyPr/>
                    <a:lstStyle/>
                    <a:p>
                      <a:pPr>
                        <a:lnSpc>
                          <a:spcPct val="115000"/>
                        </a:lnSpc>
                        <a:spcAft>
                          <a:spcPts val="0"/>
                        </a:spcAft>
                      </a:pPr>
                      <a:endParaRPr lang="pt-BR" sz="1400"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nSpc>
                          <a:spcPct val="115000"/>
                        </a:lnSpc>
                        <a:spcAft>
                          <a:spcPts val="0"/>
                        </a:spcAft>
                      </a:pPr>
                      <a:endParaRPr lang="pt-BR" sz="1400" b="1" dirty="0">
                        <a:solidFill>
                          <a:srgbClr val="0000FF"/>
                        </a:solidFill>
                        <a:latin typeface="Calibri"/>
                        <a:ea typeface="Calibri"/>
                        <a:cs typeface="Times New Roman"/>
                      </a:endParaRPr>
                    </a:p>
                  </a:txBody>
                  <a:tcPr marL="24848" marR="24848" marT="0" marB="0">
                    <a:lnL>
                      <a:noFill/>
                    </a:lnL>
                    <a:lnR>
                      <a:noFill/>
                    </a:lnR>
                    <a:lnT>
                      <a:noFill/>
                    </a:lnT>
                    <a:lnB>
                      <a:noFill/>
                    </a:lnB>
                  </a:tcPr>
                </a:tc>
                <a:tc>
                  <a:txBody>
                    <a:bodyPr/>
                    <a:lstStyle/>
                    <a:p>
                      <a:pPr algn="ctr">
                        <a:lnSpc>
                          <a:spcPct val="115000"/>
                        </a:lnSpc>
                        <a:spcAft>
                          <a:spcPts val="0"/>
                        </a:spcAft>
                      </a:pPr>
                      <a:endParaRPr lang="pt-BR" sz="1400" dirty="0" smtClean="0">
                        <a:solidFill>
                          <a:srgbClr val="0000FF"/>
                        </a:solidFill>
                        <a:latin typeface="Arial Black"/>
                        <a:ea typeface="Calibri"/>
                        <a:cs typeface="Times New Roman"/>
                      </a:endParaRPr>
                    </a:p>
                  </a:txBody>
                  <a:tcPr marL="24848" marR="24848" marT="0" marB="0">
                    <a:lnL>
                      <a:noFill/>
                    </a:lnL>
                    <a:lnR>
                      <a:noFill/>
                    </a:lnR>
                    <a:lnT>
                      <a:noFill/>
                    </a:lnT>
                    <a:lnB>
                      <a:noFill/>
                    </a:lnB>
                  </a:tcPr>
                </a:tc>
              </a:tr>
            </a:tbl>
          </a:graphicData>
        </a:graphic>
      </p:graphicFrame>
      <p:sp>
        <p:nvSpPr>
          <p:cNvPr id="4" name="Retângulo 9"/>
          <p:cNvSpPr>
            <a:spLocks noChangeArrowheads="1"/>
          </p:cNvSpPr>
          <p:nvPr/>
        </p:nvSpPr>
        <p:spPr bwMode="auto">
          <a:xfrm>
            <a:off x="0" y="107921"/>
            <a:ext cx="9144000" cy="584775"/>
          </a:xfrm>
          <a:prstGeom prst="rect">
            <a:avLst/>
          </a:prstGeom>
          <a:noFill/>
          <a:ln w="9525">
            <a:noFill/>
            <a:miter lim="800000"/>
            <a:headEnd/>
            <a:tailEnd/>
          </a:ln>
        </p:spPr>
        <p:txBody>
          <a:bodyPr>
            <a:spAutoFit/>
          </a:bodyPr>
          <a:lstStyle/>
          <a:p>
            <a:pPr algn="ctr"/>
            <a:r>
              <a:rPr lang="pt-BR" sz="3200" b="1" dirty="0" smtClean="0">
                <a:solidFill>
                  <a:srgbClr val="000099"/>
                </a:solidFill>
              </a:rPr>
              <a:t>Índice Geral</a:t>
            </a:r>
            <a:endParaRPr lang="pt-BR" sz="3200" b="1" dirty="0">
              <a:solidFill>
                <a:srgbClr val="000099"/>
              </a:solidFill>
            </a:endParaRPr>
          </a:p>
        </p:txBody>
      </p:sp>
    </p:spTree>
    <p:extLst>
      <p:ext uri="{BB962C8B-B14F-4D97-AF65-F5344CB8AC3E}">
        <p14:creationId xmlns:p14="http://schemas.microsoft.com/office/powerpoint/2010/main" val="1734938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143000"/>
          </a:xfrm>
        </p:spPr>
        <p:txBody>
          <a:bodyPr/>
          <a:lstStyle/>
          <a:p>
            <a:pPr algn="ctr">
              <a:buNone/>
            </a:pPr>
            <a:r>
              <a:rPr lang="pt-BR" i="1" dirty="0" smtClean="0"/>
              <a:t>Google Earth Engine</a:t>
            </a:r>
            <a:r>
              <a:rPr lang="pt-BR" dirty="0" smtClean="0"/>
              <a:t> </a:t>
            </a:r>
            <a:endParaRPr lang="pt-BR" dirty="0"/>
          </a:p>
        </p:txBody>
      </p:sp>
      <p:pic>
        <p:nvPicPr>
          <p:cNvPr id="4" name="Imagem 3"/>
          <p:cNvPicPr>
            <a:picLocks noChangeAspect="1"/>
          </p:cNvPicPr>
          <p:nvPr/>
        </p:nvPicPr>
        <p:blipFill rotWithShape="1">
          <a:blip r:embed="rId2" cstate="print"/>
          <a:srcRect t="8510"/>
          <a:stretch/>
        </p:blipFill>
        <p:spPr bwMode="auto">
          <a:xfrm>
            <a:off x="1259632" y="1710000"/>
            <a:ext cx="6643497" cy="4743336"/>
          </a:xfrm>
          <a:prstGeom prst="rect">
            <a:avLst/>
          </a:prstGeom>
          <a:noFill/>
          <a:ln w="9525">
            <a:noFill/>
            <a:miter lim="800000"/>
            <a:headEnd/>
            <a:tailEnd/>
          </a:ln>
        </p:spPr>
      </p:pic>
      <p:sp>
        <p:nvSpPr>
          <p:cNvPr id="5" name="CaixaDeTexto 4"/>
          <p:cNvSpPr txBox="1"/>
          <p:nvPr/>
        </p:nvSpPr>
        <p:spPr>
          <a:xfrm>
            <a:off x="10095" y="6453336"/>
            <a:ext cx="9136027" cy="400110"/>
          </a:xfrm>
          <a:prstGeom prst="rect">
            <a:avLst/>
          </a:prstGeom>
          <a:noFill/>
        </p:spPr>
        <p:txBody>
          <a:bodyPr wrap="none" rtlCol="0">
            <a:spAutoFit/>
          </a:bodyPr>
          <a:lstStyle/>
          <a:p>
            <a:r>
              <a:rPr lang="pt-BR" sz="2000" dirty="0" smtClean="0"/>
              <a:t>Plataforma computacional para análise geoespacial usando a infraestrutura da Google</a:t>
            </a:r>
            <a:endParaRPr lang="pt-BR" sz="2000" dirty="0"/>
          </a:p>
        </p:txBody>
      </p:sp>
      <p:sp>
        <p:nvSpPr>
          <p:cNvPr id="6" name="CaixaDeTexto 5"/>
          <p:cNvSpPr txBox="1"/>
          <p:nvPr/>
        </p:nvSpPr>
        <p:spPr>
          <a:xfrm>
            <a:off x="28876" y="2227511"/>
            <a:ext cx="1187624" cy="769441"/>
          </a:xfrm>
          <a:prstGeom prst="rect">
            <a:avLst/>
          </a:prstGeom>
          <a:noFill/>
          <a:ln>
            <a:solidFill>
              <a:schemeClr val="tx1"/>
            </a:solidFill>
          </a:ln>
        </p:spPr>
        <p:txBody>
          <a:bodyPr wrap="square" rtlCol="0">
            <a:spAutoFit/>
          </a:bodyPr>
          <a:lstStyle/>
          <a:p>
            <a:pPr algn="ctr"/>
            <a:r>
              <a:rPr lang="pt-BR" sz="1100" dirty="0" smtClean="0"/>
              <a:t>Gerenciador de scripts e </a:t>
            </a:r>
            <a:r>
              <a:rPr lang="pt-BR" sz="1100" dirty="0" err="1" smtClean="0"/>
              <a:t>assets</a:t>
            </a:r>
            <a:r>
              <a:rPr lang="pt-BR" sz="1100" dirty="0" smtClean="0"/>
              <a:t>,</a:t>
            </a:r>
          </a:p>
          <a:p>
            <a:pPr algn="ctr"/>
            <a:r>
              <a:rPr lang="pt-BR" sz="1100" dirty="0" smtClean="0"/>
              <a:t>Documentação de </a:t>
            </a:r>
            <a:r>
              <a:rPr lang="pt-BR" sz="1100" dirty="0" err="1" smtClean="0"/>
              <a:t>API</a:t>
            </a:r>
            <a:endParaRPr lang="pt-BR" sz="1100" dirty="0"/>
          </a:p>
        </p:txBody>
      </p:sp>
      <p:sp>
        <p:nvSpPr>
          <p:cNvPr id="7" name="CaixaDeTexto 6"/>
          <p:cNvSpPr txBox="1"/>
          <p:nvPr/>
        </p:nvSpPr>
        <p:spPr>
          <a:xfrm>
            <a:off x="3662791" y="980728"/>
            <a:ext cx="1224136" cy="261610"/>
          </a:xfrm>
          <a:prstGeom prst="rect">
            <a:avLst/>
          </a:prstGeom>
          <a:noFill/>
          <a:ln>
            <a:solidFill>
              <a:schemeClr val="tx1"/>
            </a:solidFill>
          </a:ln>
        </p:spPr>
        <p:txBody>
          <a:bodyPr wrap="square" rtlCol="0">
            <a:spAutoFit/>
          </a:bodyPr>
          <a:lstStyle/>
          <a:p>
            <a:r>
              <a:rPr lang="pt-BR" sz="1100" dirty="0" smtClean="0"/>
              <a:t>Editor de scripts</a:t>
            </a:r>
            <a:endParaRPr lang="pt-BR" sz="1100" dirty="0"/>
          </a:p>
        </p:txBody>
      </p:sp>
      <p:sp>
        <p:nvSpPr>
          <p:cNvPr id="8" name="CaixaDeTexto 7"/>
          <p:cNvSpPr txBox="1"/>
          <p:nvPr/>
        </p:nvSpPr>
        <p:spPr>
          <a:xfrm>
            <a:off x="7956376" y="2276872"/>
            <a:ext cx="1080120" cy="938719"/>
          </a:xfrm>
          <a:prstGeom prst="rect">
            <a:avLst/>
          </a:prstGeom>
          <a:noFill/>
          <a:ln>
            <a:solidFill>
              <a:schemeClr val="tx1"/>
            </a:solidFill>
          </a:ln>
        </p:spPr>
        <p:txBody>
          <a:bodyPr wrap="square" rtlCol="0">
            <a:spAutoFit/>
          </a:bodyPr>
          <a:lstStyle/>
          <a:p>
            <a:pPr algn="ctr"/>
            <a:r>
              <a:rPr lang="pt-BR" sz="1100" dirty="0" smtClean="0"/>
              <a:t>Gerenciador de </a:t>
            </a:r>
            <a:r>
              <a:rPr lang="pt-BR" sz="1100" dirty="0"/>
              <a:t>tarefas e console de mensagens de saída </a:t>
            </a:r>
          </a:p>
        </p:txBody>
      </p:sp>
      <p:sp>
        <p:nvSpPr>
          <p:cNvPr id="10" name="CaixaDeTexto 9"/>
          <p:cNvSpPr txBox="1"/>
          <p:nvPr/>
        </p:nvSpPr>
        <p:spPr>
          <a:xfrm>
            <a:off x="29496" y="4653136"/>
            <a:ext cx="1187624" cy="769441"/>
          </a:xfrm>
          <a:prstGeom prst="rect">
            <a:avLst/>
          </a:prstGeom>
          <a:noFill/>
          <a:ln>
            <a:solidFill>
              <a:schemeClr val="tx1"/>
            </a:solidFill>
          </a:ln>
        </p:spPr>
        <p:txBody>
          <a:bodyPr wrap="square" rtlCol="0">
            <a:spAutoFit/>
          </a:bodyPr>
          <a:lstStyle/>
          <a:p>
            <a:pPr algn="ctr"/>
            <a:r>
              <a:rPr lang="pt-BR" sz="1100" dirty="0" smtClean="0"/>
              <a:t>Janela para apresentar </a:t>
            </a:r>
            <a:r>
              <a:rPr lang="pt-BR" sz="1100" dirty="0"/>
              <a:t>os resultados do processamento</a:t>
            </a:r>
          </a:p>
        </p:txBody>
      </p:sp>
      <p:sp>
        <p:nvSpPr>
          <p:cNvPr id="11" name="Seta para baixo 10"/>
          <p:cNvSpPr/>
          <p:nvPr/>
        </p:nvSpPr>
        <p:spPr>
          <a:xfrm>
            <a:off x="4238249" y="1224000"/>
            <a:ext cx="72000" cy="9720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para baixo 11"/>
          <p:cNvSpPr/>
          <p:nvPr/>
        </p:nvSpPr>
        <p:spPr>
          <a:xfrm rot="16200000">
            <a:off x="1277623" y="2483874"/>
            <a:ext cx="72006" cy="2520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bg2"/>
              </a:solidFill>
            </a:endParaRPr>
          </a:p>
        </p:txBody>
      </p:sp>
      <p:sp>
        <p:nvSpPr>
          <p:cNvPr id="13" name="Seta para baixo 12"/>
          <p:cNvSpPr/>
          <p:nvPr/>
        </p:nvSpPr>
        <p:spPr>
          <a:xfrm rot="5400000">
            <a:off x="7762859" y="2528920"/>
            <a:ext cx="72000" cy="4320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Seta para baixo 13"/>
          <p:cNvSpPr/>
          <p:nvPr/>
        </p:nvSpPr>
        <p:spPr>
          <a:xfrm rot="16200000">
            <a:off x="1368000" y="4796965"/>
            <a:ext cx="72000" cy="4680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40452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Banco_SP_Drenagem_4.JPG"/>
          <p:cNvPicPr>
            <a:picLocks noChangeAspect="1"/>
          </p:cNvPicPr>
          <p:nvPr/>
        </p:nvPicPr>
        <p:blipFill>
          <a:blip r:embed="rId2" cstate="print"/>
          <a:stretch>
            <a:fillRect/>
          </a:stretch>
        </p:blipFill>
        <p:spPr>
          <a:xfrm>
            <a:off x="0" y="620690"/>
            <a:ext cx="9144000" cy="5472606"/>
          </a:xfrm>
          <a:prstGeom prst="rect">
            <a:avLst/>
          </a:prstGeom>
        </p:spPr>
      </p:pic>
      <p:sp>
        <p:nvSpPr>
          <p:cNvPr id="3" name="CaixaDeTexto 2"/>
          <p:cNvSpPr txBox="1"/>
          <p:nvPr/>
        </p:nvSpPr>
        <p:spPr>
          <a:xfrm>
            <a:off x="-7937" y="6081484"/>
            <a:ext cx="9144000" cy="830997"/>
          </a:xfrm>
          <a:prstGeom prst="rect">
            <a:avLst/>
          </a:prstGeom>
          <a:noFill/>
        </p:spPr>
        <p:txBody>
          <a:bodyPr wrap="square" rtlCol="0">
            <a:spAutoFit/>
          </a:bodyPr>
          <a:lstStyle/>
          <a:p>
            <a:pPr algn="just"/>
            <a:r>
              <a:rPr lang="pt-BR" sz="1200" dirty="0" smtClean="0"/>
              <a:t>O resultado final da classificação da hidrografia foi conferido e editado sobre o mosaico de imagem </a:t>
            </a:r>
            <a:r>
              <a:rPr lang="pt-BR" sz="1200" dirty="0" err="1" smtClean="0"/>
              <a:t>Landsat</a:t>
            </a:r>
            <a:r>
              <a:rPr lang="pt-BR" sz="1200" dirty="0" smtClean="0"/>
              <a:t> do Estado de São Paulo. O procedimento de intervenção na pós-classificação, permite que seja eliminado e/ou incluído os erros do classificador. Na classificação do mapa da Hidrografia do Estado de São Paulo, foram utilizados os novos produtos de satélite, como mosaico OLI (da plataforma da Google </a:t>
            </a:r>
            <a:r>
              <a:rPr lang="pt-BR" sz="1200" dirty="0" err="1" smtClean="0"/>
              <a:t>Earth</a:t>
            </a:r>
            <a:r>
              <a:rPr lang="pt-BR" sz="1200" dirty="0" smtClean="0"/>
              <a:t> </a:t>
            </a:r>
            <a:r>
              <a:rPr lang="pt-BR" sz="1200" dirty="0" err="1" smtClean="0"/>
              <a:t>Engine</a:t>
            </a:r>
            <a:r>
              <a:rPr lang="pt-BR" sz="1200" dirty="0" smtClean="0"/>
              <a:t>).</a:t>
            </a:r>
            <a:endParaRPr lang="pt-BR" sz="1200" dirty="0"/>
          </a:p>
        </p:txBody>
      </p:sp>
      <p:sp>
        <p:nvSpPr>
          <p:cNvPr id="5" name="CaixaDeTexto 4"/>
          <p:cNvSpPr txBox="1"/>
          <p:nvPr/>
        </p:nvSpPr>
        <p:spPr>
          <a:xfrm>
            <a:off x="0" y="26895"/>
            <a:ext cx="9144000" cy="400110"/>
          </a:xfrm>
          <a:prstGeom prst="rect">
            <a:avLst/>
          </a:prstGeom>
          <a:noFill/>
        </p:spPr>
        <p:txBody>
          <a:bodyPr wrap="square" rtlCol="0">
            <a:spAutoFit/>
          </a:bodyPr>
          <a:lstStyle/>
          <a:p>
            <a:pPr algn="ctr"/>
            <a:r>
              <a:rPr lang="pt-BR" sz="2000" dirty="0" smtClean="0">
                <a:solidFill>
                  <a:srgbClr val="0000FF"/>
                </a:solidFill>
              </a:rPr>
              <a:t>MAPA DA CLASSIFICAÇÃO DA HIDROGRAFIA DE SP, OBTIDO PARA O ANO DE 2020</a:t>
            </a:r>
            <a:endParaRPr lang="pt-B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Banco_SP_Drenagem_1.JPG"/>
          <p:cNvPicPr>
            <a:picLocks noChangeAspect="1"/>
          </p:cNvPicPr>
          <p:nvPr/>
        </p:nvPicPr>
        <p:blipFill>
          <a:blip r:embed="rId2" cstate="print"/>
          <a:stretch>
            <a:fillRect/>
          </a:stretch>
        </p:blipFill>
        <p:spPr>
          <a:xfrm>
            <a:off x="0" y="4270737"/>
            <a:ext cx="5436096" cy="2587263"/>
          </a:xfrm>
          <a:prstGeom prst="rect">
            <a:avLst/>
          </a:prstGeom>
        </p:spPr>
      </p:pic>
      <p:pic>
        <p:nvPicPr>
          <p:cNvPr id="5" name="Imagem 4" descr="Banco_SP_Drenagem_2.JPG"/>
          <p:cNvPicPr>
            <a:picLocks noChangeAspect="1"/>
          </p:cNvPicPr>
          <p:nvPr/>
        </p:nvPicPr>
        <p:blipFill>
          <a:blip r:embed="rId3" cstate="print"/>
          <a:stretch>
            <a:fillRect/>
          </a:stretch>
        </p:blipFill>
        <p:spPr>
          <a:xfrm>
            <a:off x="0" y="1"/>
            <a:ext cx="5148064" cy="2451588"/>
          </a:xfrm>
          <a:prstGeom prst="rect">
            <a:avLst/>
          </a:prstGeom>
        </p:spPr>
      </p:pic>
      <p:pic>
        <p:nvPicPr>
          <p:cNvPr id="6" name="Imagem 5" descr="Banco_SP_Drenagem_3.JPG"/>
          <p:cNvPicPr>
            <a:picLocks noChangeAspect="1"/>
          </p:cNvPicPr>
          <p:nvPr/>
        </p:nvPicPr>
        <p:blipFill>
          <a:blip r:embed="rId4" cstate="print"/>
          <a:srcRect l="5162" r="23864"/>
          <a:stretch>
            <a:fillRect/>
          </a:stretch>
        </p:blipFill>
        <p:spPr>
          <a:xfrm>
            <a:off x="5148064" y="2141536"/>
            <a:ext cx="3960440" cy="2658998"/>
          </a:xfrm>
          <a:prstGeom prst="rect">
            <a:avLst/>
          </a:prstGeom>
          <a:ln w="3175">
            <a:solidFill>
              <a:schemeClr val="tx1"/>
            </a:solidFill>
          </a:ln>
        </p:spPr>
      </p:pic>
      <p:sp>
        <p:nvSpPr>
          <p:cNvPr id="7" name="CaixaDeTexto 6"/>
          <p:cNvSpPr txBox="1"/>
          <p:nvPr/>
        </p:nvSpPr>
        <p:spPr>
          <a:xfrm>
            <a:off x="5436096" y="764704"/>
            <a:ext cx="3330207" cy="369332"/>
          </a:xfrm>
          <a:prstGeom prst="rect">
            <a:avLst/>
          </a:prstGeom>
          <a:noFill/>
        </p:spPr>
        <p:txBody>
          <a:bodyPr wrap="none" rtlCol="0">
            <a:spAutoFit/>
          </a:bodyPr>
          <a:lstStyle/>
          <a:p>
            <a:r>
              <a:rPr lang="pt-BR" dirty="0" smtClean="0"/>
              <a:t>Classificação Hidrografia+Imagem</a:t>
            </a:r>
            <a:endParaRPr lang="pt-BR" dirty="0"/>
          </a:p>
        </p:txBody>
      </p:sp>
      <p:sp>
        <p:nvSpPr>
          <p:cNvPr id="9" name="CaixaDeTexto 8"/>
          <p:cNvSpPr txBox="1"/>
          <p:nvPr/>
        </p:nvSpPr>
        <p:spPr>
          <a:xfrm>
            <a:off x="2555776" y="3068960"/>
            <a:ext cx="2460097" cy="369332"/>
          </a:xfrm>
          <a:prstGeom prst="rect">
            <a:avLst/>
          </a:prstGeom>
          <a:noFill/>
        </p:spPr>
        <p:txBody>
          <a:bodyPr wrap="none" rtlCol="0">
            <a:spAutoFit/>
          </a:bodyPr>
          <a:lstStyle/>
          <a:p>
            <a:r>
              <a:rPr lang="pt-BR" dirty="0" smtClean="0"/>
              <a:t>Classificação Hidrografia</a:t>
            </a:r>
            <a:endParaRPr lang="pt-BR" dirty="0"/>
          </a:p>
        </p:txBody>
      </p:sp>
      <p:sp>
        <p:nvSpPr>
          <p:cNvPr id="10" name="CaixaDeTexto 9"/>
          <p:cNvSpPr txBox="1"/>
          <p:nvPr/>
        </p:nvSpPr>
        <p:spPr>
          <a:xfrm>
            <a:off x="5508104" y="5579948"/>
            <a:ext cx="3461332" cy="369332"/>
          </a:xfrm>
          <a:prstGeom prst="rect">
            <a:avLst/>
          </a:prstGeom>
          <a:noFill/>
        </p:spPr>
        <p:txBody>
          <a:bodyPr wrap="none" rtlCol="0">
            <a:spAutoFit/>
          </a:bodyPr>
          <a:lstStyle/>
          <a:p>
            <a:r>
              <a:rPr lang="pt-BR" dirty="0" smtClean="0"/>
              <a:t>Imagem para conferir a Hidrografia</a:t>
            </a:r>
            <a:endParaRPr lang="pt-B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Áreas Urbanas geradas pela Imagem LUZES_2020_1.JPG"/>
          <p:cNvPicPr>
            <a:picLocks noChangeAspect="1"/>
          </p:cNvPicPr>
          <p:nvPr/>
        </p:nvPicPr>
        <p:blipFill>
          <a:blip r:embed="rId2" cstate="print"/>
          <a:stretch>
            <a:fillRect/>
          </a:stretch>
        </p:blipFill>
        <p:spPr>
          <a:xfrm>
            <a:off x="0" y="476672"/>
            <a:ext cx="9144000" cy="5629388"/>
          </a:xfrm>
          <a:prstGeom prst="rect">
            <a:avLst/>
          </a:prstGeom>
        </p:spPr>
      </p:pic>
      <p:sp>
        <p:nvSpPr>
          <p:cNvPr id="3" name="CaixaDeTexto 2"/>
          <p:cNvSpPr txBox="1"/>
          <p:nvPr/>
        </p:nvSpPr>
        <p:spPr>
          <a:xfrm>
            <a:off x="8313" y="26895"/>
            <a:ext cx="9144000" cy="400110"/>
          </a:xfrm>
          <a:prstGeom prst="rect">
            <a:avLst/>
          </a:prstGeom>
          <a:noFill/>
        </p:spPr>
        <p:txBody>
          <a:bodyPr wrap="square" rtlCol="0">
            <a:spAutoFit/>
          </a:bodyPr>
          <a:lstStyle/>
          <a:p>
            <a:pPr algn="ctr"/>
            <a:r>
              <a:rPr lang="pt-BR" sz="2000" dirty="0" smtClean="0">
                <a:solidFill>
                  <a:srgbClr val="0000FF"/>
                </a:solidFill>
              </a:rPr>
              <a:t>MAPA DAS ÁREAS URBANAS DE SP, OBTIDO ATRAVÉS DAS IMAGENS LUZES</a:t>
            </a:r>
            <a:endParaRPr lang="pt-BR" sz="2000" dirty="0"/>
          </a:p>
        </p:txBody>
      </p:sp>
      <p:sp>
        <p:nvSpPr>
          <p:cNvPr id="5" name="CaixaDeTexto 4"/>
          <p:cNvSpPr txBox="1"/>
          <p:nvPr/>
        </p:nvSpPr>
        <p:spPr>
          <a:xfrm>
            <a:off x="-7937" y="6093296"/>
            <a:ext cx="9144000" cy="830997"/>
          </a:xfrm>
          <a:prstGeom prst="rect">
            <a:avLst/>
          </a:prstGeom>
          <a:noFill/>
        </p:spPr>
        <p:txBody>
          <a:bodyPr wrap="square" rtlCol="0">
            <a:spAutoFit/>
          </a:bodyPr>
          <a:lstStyle/>
          <a:p>
            <a:pPr algn="just"/>
            <a:r>
              <a:rPr lang="pt-BR" sz="1200" dirty="0" smtClean="0"/>
              <a:t>O resultado final da classificação das Áreas Urbanas do Estado de São Paulo, feito através da imagens LUZES foi conferido e editado sobre o mosaico de imagem </a:t>
            </a:r>
            <a:r>
              <a:rPr lang="pt-BR" sz="1200" dirty="0" err="1" smtClean="0"/>
              <a:t>Landsat</a:t>
            </a:r>
            <a:r>
              <a:rPr lang="pt-BR" sz="1200" dirty="0" smtClean="0"/>
              <a:t> do Estado de São Paulo. Observar que cada Município possui a sua sede e/ou seus respectivos distritos. O resultado final da classificação das Áreas Urbanas é conferido e editado sobre o mosaico de imagem </a:t>
            </a:r>
            <a:r>
              <a:rPr lang="pt-BR" sz="1200" dirty="0" err="1" smtClean="0"/>
              <a:t>Landsat</a:t>
            </a:r>
            <a:r>
              <a:rPr lang="pt-BR" sz="1200" dirty="0" smtClean="0"/>
              <a:t> do Estado de São Paulo. Este procedimento de intervenção na pós-classificação, permite que sejam eliminados e/ou incluídos os erros do classificador.</a:t>
            </a:r>
            <a:endParaRPr lang="pt-BR"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Áreas Urbanas geradas pela Imagem LUZES_2020_2.JPG"/>
          <p:cNvPicPr>
            <a:picLocks noChangeAspect="1"/>
          </p:cNvPicPr>
          <p:nvPr/>
        </p:nvPicPr>
        <p:blipFill>
          <a:blip r:embed="rId2" cstate="print"/>
          <a:srcRect t="7143"/>
          <a:stretch>
            <a:fillRect/>
          </a:stretch>
        </p:blipFill>
        <p:spPr>
          <a:xfrm>
            <a:off x="0" y="3429000"/>
            <a:ext cx="9144000" cy="3456384"/>
          </a:xfrm>
          <a:prstGeom prst="rect">
            <a:avLst/>
          </a:prstGeom>
        </p:spPr>
      </p:pic>
      <p:pic>
        <p:nvPicPr>
          <p:cNvPr id="3" name="Imagem 2" descr="Áreas Urbanas geradas pela Imagem LUZES_2020_3.JPG"/>
          <p:cNvPicPr>
            <a:picLocks noChangeAspect="1"/>
          </p:cNvPicPr>
          <p:nvPr/>
        </p:nvPicPr>
        <p:blipFill>
          <a:blip r:embed="rId3" cstate="print"/>
          <a:stretch>
            <a:fillRect/>
          </a:stretch>
        </p:blipFill>
        <p:spPr>
          <a:xfrm>
            <a:off x="0" y="-387424"/>
            <a:ext cx="9144000" cy="3726432"/>
          </a:xfrm>
          <a:prstGeom prst="rect">
            <a:avLst/>
          </a:prstGeom>
        </p:spPr>
      </p:pic>
      <p:sp>
        <p:nvSpPr>
          <p:cNvPr id="4" name="CaixaDeTexto 3"/>
          <p:cNvSpPr txBox="1"/>
          <p:nvPr/>
        </p:nvSpPr>
        <p:spPr>
          <a:xfrm>
            <a:off x="7380312" y="2276872"/>
            <a:ext cx="978088" cy="369332"/>
          </a:xfrm>
          <a:prstGeom prst="rect">
            <a:avLst/>
          </a:prstGeom>
          <a:noFill/>
        </p:spPr>
        <p:txBody>
          <a:bodyPr wrap="none" rtlCol="0">
            <a:spAutoFit/>
          </a:bodyPr>
          <a:lstStyle/>
          <a:p>
            <a:r>
              <a:rPr lang="pt-BR" dirty="0" smtClean="0"/>
              <a:t>Barretos</a:t>
            </a:r>
            <a:endParaRPr lang="pt-BR" dirty="0"/>
          </a:p>
        </p:txBody>
      </p:sp>
      <p:sp>
        <p:nvSpPr>
          <p:cNvPr id="5" name="CaixaDeTexto 4"/>
          <p:cNvSpPr txBox="1"/>
          <p:nvPr/>
        </p:nvSpPr>
        <p:spPr>
          <a:xfrm>
            <a:off x="7380312" y="5723964"/>
            <a:ext cx="978088" cy="369332"/>
          </a:xfrm>
          <a:prstGeom prst="rect">
            <a:avLst/>
          </a:prstGeom>
          <a:noFill/>
        </p:spPr>
        <p:txBody>
          <a:bodyPr wrap="none" rtlCol="0">
            <a:spAutoFit/>
          </a:bodyPr>
          <a:lstStyle/>
          <a:p>
            <a:r>
              <a:rPr lang="pt-BR" dirty="0" smtClean="0">
                <a:solidFill>
                  <a:schemeClr val="bg1"/>
                </a:solidFill>
              </a:rPr>
              <a:t>Barretos</a:t>
            </a:r>
            <a:endParaRPr lang="pt-BR" dirty="0">
              <a:solidFill>
                <a:schemeClr val="bg1"/>
              </a:solidFill>
            </a:endParaRPr>
          </a:p>
        </p:txBody>
      </p:sp>
      <p:sp>
        <p:nvSpPr>
          <p:cNvPr id="6" name="CaixaDeTexto 5"/>
          <p:cNvSpPr txBox="1"/>
          <p:nvPr/>
        </p:nvSpPr>
        <p:spPr>
          <a:xfrm>
            <a:off x="4572000" y="44624"/>
            <a:ext cx="2935099" cy="369332"/>
          </a:xfrm>
          <a:prstGeom prst="rect">
            <a:avLst/>
          </a:prstGeom>
          <a:noFill/>
        </p:spPr>
        <p:txBody>
          <a:bodyPr wrap="none" rtlCol="0">
            <a:spAutoFit/>
          </a:bodyPr>
          <a:lstStyle/>
          <a:p>
            <a:r>
              <a:rPr lang="pt-BR" dirty="0" smtClean="0">
                <a:solidFill>
                  <a:schemeClr val="bg1"/>
                </a:solidFill>
              </a:rPr>
              <a:t>DETALHE  DO  MAPA  OBTIDO</a:t>
            </a:r>
            <a:endParaRPr lang="pt-BR" dirty="0">
              <a:solidFill>
                <a:schemeClr val="bg1"/>
              </a:solidFill>
            </a:endParaRPr>
          </a:p>
        </p:txBody>
      </p:sp>
      <p:sp>
        <p:nvSpPr>
          <p:cNvPr id="7" name="CaixaDeTexto 6"/>
          <p:cNvSpPr txBox="1"/>
          <p:nvPr/>
        </p:nvSpPr>
        <p:spPr>
          <a:xfrm>
            <a:off x="4572000" y="3645024"/>
            <a:ext cx="2935099" cy="369332"/>
          </a:xfrm>
          <a:prstGeom prst="rect">
            <a:avLst/>
          </a:prstGeom>
          <a:noFill/>
        </p:spPr>
        <p:txBody>
          <a:bodyPr wrap="none" rtlCol="0">
            <a:spAutoFit/>
          </a:bodyPr>
          <a:lstStyle/>
          <a:p>
            <a:r>
              <a:rPr lang="pt-BR" dirty="0" smtClean="0">
                <a:solidFill>
                  <a:schemeClr val="bg1"/>
                </a:solidFill>
              </a:rPr>
              <a:t>DETALHE  DO  MAPA  OBTIDO</a:t>
            </a:r>
            <a:endParaRPr lang="pt-BR"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DETALHE_LUZES X ÁREAS URBANAS_1_2.JPG"/>
          <p:cNvPicPr>
            <a:picLocks noChangeAspect="1"/>
          </p:cNvPicPr>
          <p:nvPr/>
        </p:nvPicPr>
        <p:blipFill>
          <a:blip r:embed="rId2" cstate="print"/>
          <a:stretch>
            <a:fillRect/>
          </a:stretch>
        </p:blipFill>
        <p:spPr>
          <a:xfrm>
            <a:off x="590550" y="692696"/>
            <a:ext cx="7962900" cy="4983480"/>
          </a:xfrm>
          <a:prstGeom prst="rect">
            <a:avLst/>
          </a:prstGeom>
        </p:spPr>
      </p:pic>
      <p:sp>
        <p:nvSpPr>
          <p:cNvPr id="3" name="CaixaDeTexto 2"/>
          <p:cNvSpPr txBox="1"/>
          <p:nvPr/>
        </p:nvSpPr>
        <p:spPr>
          <a:xfrm>
            <a:off x="0" y="76562"/>
            <a:ext cx="9144000" cy="400110"/>
          </a:xfrm>
          <a:prstGeom prst="rect">
            <a:avLst/>
          </a:prstGeom>
          <a:noFill/>
        </p:spPr>
        <p:txBody>
          <a:bodyPr wrap="square" rtlCol="0">
            <a:spAutoFit/>
          </a:bodyPr>
          <a:lstStyle/>
          <a:p>
            <a:pPr algn="ctr"/>
            <a:r>
              <a:rPr lang="pt-BR" sz="2000" dirty="0" smtClean="0">
                <a:solidFill>
                  <a:srgbClr val="0000FF"/>
                </a:solidFill>
              </a:rPr>
              <a:t>MAPA DA HIDROGRAFIA E DAS ÁREAS URBANAS DE SÃO PAULO</a:t>
            </a:r>
            <a:endParaRPr lang="pt-BR" sz="2000" dirty="0"/>
          </a:p>
        </p:txBody>
      </p:sp>
      <p:sp>
        <p:nvSpPr>
          <p:cNvPr id="4" name="CaixaDeTexto 3"/>
          <p:cNvSpPr txBox="1"/>
          <p:nvPr/>
        </p:nvSpPr>
        <p:spPr>
          <a:xfrm>
            <a:off x="-7937" y="5733256"/>
            <a:ext cx="9144000" cy="1015663"/>
          </a:xfrm>
          <a:prstGeom prst="rect">
            <a:avLst/>
          </a:prstGeom>
          <a:noFill/>
        </p:spPr>
        <p:txBody>
          <a:bodyPr wrap="square" rtlCol="0">
            <a:spAutoFit/>
          </a:bodyPr>
          <a:lstStyle/>
          <a:p>
            <a:pPr algn="just"/>
            <a:r>
              <a:rPr lang="pt-BR" sz="1200" dirty="0" smtClean="0"/>
              <a:t>Os Mapas da Hidrografia e das áreas Urbanas de São Paulo são necessários para monitorar as áreas queimadas em 2020, porque o grande problema,  é a semelhança das cicatrizes de áreas queimadas com a hidrografia e as áreas urbanas. O resultado final das classificações da hidrografia e das Áreas Urbanas podem ser visualizados, sobre o mosaico de imagem </a:t>
            </a:r>
            <a:r>
              <a:rPr lang="pt-BR" sz="1200" dirty="0" err="1" smtClean="0"/>
              <a:t>Landsat</a:t>
            </a:r>
            <a:r>
              <a:rPr lang="pt-BR" sz="1200" dirty="0" smtClean="0"/>
              <a:t> do Estado de São Paulo. A intervenção na pós-classificação, permite que sejam eliminados e/ou incluídos os erros do classificador. Na classificação do mapa da Hidrografia e das Áreas Urbanas do Estado de São Paulo, foram utilizados os novos produtos de satélite, como mosaico OLI (da plataforma da Google </a:t>
            </a:r>
            <a:r>
              <a:rPr lang="pt-BR" sz="1200" dirty="0" err="1" smtClean="0"/>
              <a:t>Earth</a:t>
            </a:r>
            <a:r>
              <a:rPr lang="pt-BR" sz="1200" dirty="0" smtClean="0"/>
              <a:t> </a:t>
            </a:r>
            <a:r>
              <a:rPr lang="pt-BR" sz="1200" dirty="0" err="1" smtClean="0"/>
              <a:t>Engine</a:t>
            </a:r>
            <a:r>
              <a:rPr lang="pt-BR" sz="1200" dirty="0" smtClean="0"/>
              <a:t>).</a:t>
            </a:r>
            <a:endParaRPr lang="pt-BR" sz="1200" dirty="0"/>
          </a:p>
        </p:txBody>
      </p:sp>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9727</TotalTime>
  <Words>2796</Words>
  <Application>Microsoft Office PowerPoint</Application>
  <PresentationFormat>Apresentação na tela (4:3)</PresentationFormat>
  <Paragraphs>83</Paragraphs>
  <Slides>22</Slides>
  <Notes>0</Notes>
  <HiddenSlides>0</HiddenSlides>
  <MMClips>0</MMClips>
  <ScaleCrop>false</ScaleCrop>
  <HeadingPairs>
    <vt:vector size="4" baseType="variant">
      <vt:variant>
        <vt:lpstr>Tema</vt:lpstr>
      </vt:variant>
      <vt:variant>
        <vt:i4>1</vt:i4>
      </vt:variant>
      <vt:variant>
        <vt:lpstr>Títulos de slides</vt:lpstr>
      </vt:variant>
      <vt:variant>
        <vt:i4>22</vt:i4>
      </vt:variant>
    </vt:vector>
  </HeadingPairs>
  <TitlesOfParts>
    <vt:vector size="23" baseType="lpstr">
      <vt:lpstr>Tema do Office</vt:lpstr>
      <vt:lpstr>Apresentação do PowerPoint</vt:lpstr>
      <vt:lpstr>Apresentação do PowerPoint</vt:lpstr>
      <vt:lpstr>Apresentação do PowerPoint</vt:lpstr>
      <vt:lpstr>Google Earth Engine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valdete</dc:creator>
  <cp:lastModifiedBy>Andre</cp:lastModifiedBy>
  <cp:revision>244</cp:revision>
  <dcterms:created xsi:type="dcterms:W3CDTF">2020-11-09T13:12:49Z</dcterms:created>
  <dcterms:modified xsi:type="dcterms:W3CDTF">2021-05-12T18:10:28Z</dcterms:modified>
</cp:coreProperties>
</file>