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7" r:id="rId2"/>
    <p:sldId id="365" r:id="rId3"/>
    <p:sldId id="272"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300" r:id="rId27"/>
    <p:sldId id="301" r:id="rId28"/>
    <p:sldId id="302" r:id="rId29"/>
    <p:sldId id="303" r:id="rId30"/>
    <p:sldId id="304" r:id="rId31"/>
    <p:sldId id="305" r:id="rId32"/>
    <p:sldId id="306" r:id="rId33"/>
    <p:sldId id="310" r:id="rId34"/>
    <p:sldId id="311" r:id="rId35"/>
    <p:sldId id="312" r:id="rId36"/>
    <p:sldId id="313" r:id="rId37"/>
    <p:sldId id="314" r:id="rId38"/>
    <p:sldId id="316" r:id="rId39"/>
    <p:sldId id="318" r:id="rId40"/>
    <p:sldId id="326" r:id="rId41"/>
    <p:sldId id="382" r:id="rId42"/>
    <p:sldId id="383" r:id="rId43"/>
    <p:sldId id="384" r:id="rId44"/>
    <p:sldId id="385" r:id="rId45"/>
    <p:sldId id="386" r:id="rId46"/>
    <p:sldId id="387" r:id="rId47"/>
    <p:sldId id="388" r:id="rId48"/>
    <p:sldId id="389" r:id="rId49"/>
    <p:sldId id="390" r:id="rId50"/>
    <p:sldId id="391" r:id="rId51"/>
    <p:sldId id="392" r:id="rId52"/>
    <p:sldId id="393" r:id="rId53"/>
    <p:sldId id="394" r:id="rId54"/>
    <p:sldId id="395" r:id="rId55"/>
    <p:sldId id="396" r:id="rId56"/>
    <p:sldId id="397" r:id="rId57"/>
    <p:sldId id="398" r:id="rId58"/>
    <p:sldId id="399" r:id="rId59"/>
    <p:sldId id="400" r:id="rId60"/>
    <p:sldId id="401" r:id="rId61"/>
    <p:sldId id="402" r:id="rId62"/>
    <p:sldId id="403" r:id="rId63"/>
    <p:sldId id="404" r:id="rId64"/>
    <p:sldId id="405" r:id="rId65"/>
    <p:sldId id="406" r:id="rId66"/>
    <p:sldId id="407" r:id="rId67"/>
    <p:sldId id="408" r:id="rId68"/>
    <p:sldId id="409" r:id="rId69"/>
    <p:sldId id="410" r:id="rId70"/>
    <p:sldId id="411" r:id="rId71"/>
    <p:sldId id="412" r:id="rId72"/>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00"/>
    <a:srgbClr val="1121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0554" autoAdjust="0"/>
    <p:restoredTop sz="94660"/>
  </p:normalViewPr>
  <p:slideViewPr>
    <p:cSldViewPr>
      <p:cViewPr>
        <p:scale>
          <a:sx n="100" d="100"/>
          <a:sy n="100" d="100"/>
        </p:scale>
        <p:origin x="-1944" y="-46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E53D7E-BBE4-4CF8-A3A1-2DCABA483278}" type="datetimeFigureOut">
              <a:rPr lang="pt-BR" smtClean="0"/>
              <a:pPr/>
              <a:t>30/08/2020</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652A58-8B18-436B-8497-7F95A441A343}" type="slidenum">
              <a:rPr lang="pt-BR" smtClean="0"/>
              <a:pPr/>
              <a:t>‹nº›</a:t>
            </a:fld>
            <a:endParaRPr lang="pt-BR"/>
          </a:p>
        </p:txBody>
      </p:sp>
    </p:spTree>
    <p:extLst>
      <p:ext uri="{BB962C8B-B14F-4D97-AF65-F5344CB8AC3E}">
        <p14:creationId xmlns:p14="http://schemas.microsoft.com/office/powerpoint/2010/main" val="465218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165FF49F-04B3-402D-B4CC-FB121DD997AB}" type="slidenum">
              <a:rPr lang="pt-BR" smtClean="0"/>
              <a:pPr>
                <a:defRPr/>
              </a:pPr>
              <a:t>6</a:t>
            </a:fld>
            <a:endParaRPr lang="pt-BR"/>
          </a:p>
        </p:txBody>
      </p:sp>
    </p:spTree>
    <p:extLst>
      <p:ext uri="{BB962C8B-B14F-4D97-AF65-F5344CB8AC3E}">
        <p14:creationId xmlns:p14="http://schemas.microsoft.com/office/powerpoint/2010/main" val="3761366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pPr>
              <a:defRPr/>
            </a:pPr>
            <a:fld id="{165FF49F-04B3-402D-B4CC-FB121DD997AB}" type="slidenum">
              <a:rPr lang="pt-BR" smtClean="0"/>
              <a:pPr>
                <a:defRPr/>
              </a:pPr>
              <a:t>35</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pPr>
              <a:defRPr/>
            </a:pPr>
            <a:fld id="{165FF49F-04B3-402D-B4CC-FB121DD997AB}" type="slidenum">
              <a:rPr lang="pt-BR" smtClean="0"/>
              <a:pPr>
                <a:defRPr/>
              </a:pPr>
              <a:t>36</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pPr>
              <a:defRPr/>
            </a:pPr>
            <a:fld id="{165FF49F-04B3-402D-B4CC-FB121DD997AB}" type="slidenum">
              <a:rPr lang="pt-BR" smtClean="0"/>
              <a:pPr>
                <a:defRPr/>
              </a:pPr>
              <a:t>37</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pPr>
              <a:defRPr/>
            </a:pPr>
            <a:fld id="{165FF49F-04B3-402D-B4CC-FB121DD997AB}" type="slidenum">
              <a:rPr lang="pt-BR" smtClean="0"/>
              <a:pPr>
                <a:defRPr/>
              </a:pPr>
              <a:t>38</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pPr>
              <a:defRPr/>
            </a:pPr>
            <a:fld id="{165FF49F-04B3-402D-B4CC-FB121DD997AB}" type="slidenum">
              <a:rPr lang="pt-BR" smtClean="0"/>
              <a:pPr>
                <a:defRPr/>
              </a:pPr>
              <a:t>39</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5FACE5D1-B831-4D7C-9837-3A423B86A82D}" type="datetimeFigureOut">
              <a:rPr lang="pt-BR" smtClean="0"/>
              <a:pPr/>
              <a:t>30/08/2020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4F9EF0D-6A15-429C-83EB-961D2AEFB398}" type="slidenum">
              <a:rPr lang="pt-BR" smtClean="0"/>
              <a:pPr/>
              <a:t>‹nº›</a:t>
            </a:fld>
            <a:endParaRPr lang="pt-BR"/>
          </a:p>
        </p:txBody>
      </p:sp>
    </p:spTree>
    <p:extLst>
      <p:ext uri="{BB962C8B-B14F-4D97-AF65-F5344CB8AC3E}">
        <p14:creationId xmlns:p14="http://schemas.microsoft.com/office/powerpoint/2010/main" val="2135482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FACE5D1-B831-4D7C-9837-3A423B86A82D}" type="datetimeFigureOut">
              <a:rPr lang="pt-BR" smtClean="0"/>
              <a:pPr/>
              <a:t>30/08/2020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4F9EF0D-6A15-429C-83EB-961D2AEFB398}" type="slidenum">
              <a:rPr lang="pt-BR" smtClean="0"/>
              <a:pPr/>
              <a:t>‹nº›</a:t>
            </a:fld>
            <a:endParaRPr lang="pt-BR"/>
          </a:p>
        </p:txBody>
      </p:sp>
    </p:spTree>
    <p:extLst>
      <p:ext uri="{BB962C8B-B14F-4D97-AF65-F5344CB8AC3E}">
        <p14:creationId xmlns:p14="http://schemas.microsoft.com/office/powerpoint/2010/main" val="3155389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FACE5D1-B831-4D7C-9837-3A423B86A82D}" type="datetimeFigureOut">
              <a:rPr lang="pt-BR" smtClean="0"/>
              <a:pPr/>
              <a:t>30/08/2020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4F9EF0D-6A15-429C-83EB-961D2AEFB398}" type="slidenum">
              <a:rPr lang="pt-BR" smtClean="0"/>
              <a:pPr/>
              <a:t>‹nº›</a:t>
            </a:fld>
            <a:endParaRPr lang="pt-BR"/>
          </a:p>
        </p:txBody>
      </p:sp>
    </p:spTree>
    <p:extLst>
      <p:ext uri="{BB962C8B-B14F-4D97-AF65-F5344CB8AC3E}">
        <p14:creationId xmlns:p14="http://schemas.microsoft.com/office/powerpoint/2010/main" val="2470474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FACE5D1-B831-4D7C-9837-3A423B86A82D}" type="datetimeFigureOut">
              <a:rPr lang="pt-BR" smtClean="0"/>
              <a:pPr/>
              <a:t>30/08/2020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4F9EF0D-6A15-429C-83EB-961D2AEFB398}" type="slidenum">
              <a:rPr lang="pt-BR" smtClean="0"/>
              <a:pPr/>
              <a:t>‹nº›</a:t>
            </a:fld>
            <a:endParaRPr lang="pt-BR"/>
          </a:p>
        </p:txBody>
      </p:sp>
    </p:spTree>
    <p:extLst>
      <p:ext uri="{BB962C8B-B14F-4D97-AF65-F5344CB8AC3E}">
        <p14:creationId xmlns:p14="http://schemas.microsoft.com/office/powerpoint/2010/main" val="2770448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5FACE5D1-B831-4D7C-9837-3A423B86A82D}" type="datetimeFigureOut">
              <a:rPr lang="pt-BR" smtClean="0"/>
              <a:pPr/>
              <a:t>30/08/2020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4F9EF0D-6A15-429C-83EB-961D2AEFB398}" type="slidenum">
              <a:rPr lang="pt-BR" smtClean="0"/>
              <a:pPr/>
              <a:t>‹nº›</a:t>
            </a:fld>
            <a:endParaRPr lang="pt-BR"/>
          </a:p>
        </p:txBody>
      </p:sp>
    </p:spTree>
    <p:extLst>
      <p:ext uri="{BB962C8B-B14F-4D97-AF65-F5344CB8AC3E}">
        <p14:creationId xmlns:p14="http://schemas.microsoft.com/office/powerpoint/2010/main" val="1000111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5FACE5D1-B831-4D7C-9837-3A423B86A82D}" type="datetimeFigureOut">
              <a:rPr lang="pt-BR" smtClean="0"/>
              <a:pPr/>
              <a:t>30/08/2020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4F9EF0D-6A15-429C-83EB-961D2AEFB398}" type="slidenum">
              <a:rPr lang="pt-BR" smtClean="0"/>
              <a:pPr/>
              <a:t>‹nº›</a:t>
            </a:fld>
            <a:endParaRPr lang="pt-BR"/>
          </a:p>
        </p:txBody>
      </p:sp>
    </p:spTree>
    <p:extLst>
      <p:ext uri="{BB962C8B-B14F-4D97-AF65-F5344CB8AC3E}">
        <p14:creationId xmlns:p14="http://schemas.microsoft.com/office/powerpoint/2010/main" val="74111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5FACE5D1-B831-4D7C-9837-3A423B86A82D}" type="datetimeFigureOut">
              <a:rPr lang="pt-BR" smtClean="0"/>
              <a:pPr/>
              <a:t>30/08/2020</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84F9EF0D-6A15-429C-83EB-961D2AEFB398}" type="slidenum">
              <a:rPr lang="pt-BR" smtClean="0"/>
              <a:pPr/>
              <a:t>‹nº›</a:t>
            </a:fld>
            <a:endParaRPr lang="pt-BR"/>
          </a:p>
        </p:txBody>
      </p:sp>
    </p:spTree>
    <p:extLst>
      <p:ext uri="{BB962C8B-B14F-4D97-AF65-F5344CB8AC3E}">
        <p14:creationId xmlns:p14="http://schemas.microsoft.com/office/powerpoint/2010/main" val="3784760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5FACE5D1-B831-4D7C-9837-3A423B86A82D}" type="datetimeFigureOut">
              <a:rPr lang="pt-BR" smtClean="0"/>
              <a:pPr/>
              <a:t>30/08/2020</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84F9EF0D-6A15-429C-83EB-961D2AEFB398}" type="slidenum">
              <a:rPr lang="pt-BR" smtClean="0"/>
              <a:pPr/>
              <a:t>‹nº›</a:t>
            </a:fld>
            <a:endParaRPr lang="pt-BR"/>
          </a:p>
        </p:txBody>
      </p:sp>
    </p:spTree>
    <p:extLst>
      <p:ext uri="{BB962C8B-B14F-4D97-AF65-F5344CB8AC3E}">
        <p14:creationId xmlns:p14="http://schemas.microsoft.com/office/powerpoint/2010/main" val="2261350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FACE5D1-B831-4D7C-9837-3A423B86A82D}" type="datetimeFigureOut">
              <a:rPr lang="pt-BR" smtClean="0"/>
              <a:pPr/>
              <a:t>30/08/2020</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84F9EF0D-6A15-429C-83EB-961D2AEFB398}" type="slidenum">
              <a:rPr lang="pt-BR" smtClean="0"/>
              <a:pPr/>
              <a:t>‹nº›</a:t>
            </a:fld>
            <a:endParaRPr lang="pt-BR"/>
          </a:p>
        </p:txBody>
      </p:sp>
    </p:spTree>
    <p:extLst>
      <p:ext uri="{BB962C8B-B14F-4D97-AF65-F5344CB8AC3E}">
        <p14:creationId xmlns:p14="http://schemas.microsoft.com/office/powerpoint/2010/main" val="732495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5FACE5D1-B831-4D7C-9837-3A423B86A82D}" type="datetimeFigureOut">
              <a:rPr lang="pt-BR" smtClean="0"/>
              <a:pPr/>
              <a:t>30/08/2020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4F9EF0D-6A15-429C-83EB-961D2AEFB398}" type="slidenum">
              <a:rPr lang="pt-BR" smtClean="0"/>
              <a:pPr/>
              <a:t>‹nº›</a:t>
            </a:fld>
            <a:endParaRPr lang="pt-BR"/>
          </a:p>
        </p:txBody>
      </p:sp>
    </p:spTree>
    <p:extLst>
      <p:ext uri="{BB962C8B-B14F-4D97-AF65-F5344CB8AC3E}">
        <p14:creationId xmlns:p14="http://schemas.microsoft.com/office/powerpoint/2010/main" val="3836811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5FACE5D1-B831-4D7C-9837-3A423B86A82D}" type="datetimeFigureOut">
              <a:rPr lang="pt-BR" smtClean="0"/>
              <a:pPr/>
              <a:t>30/08/2020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4F9EF0D-6A15-429C-83EB-961D2AEFB398}" type="slidenum">
              <a:rPr lang="pt-BR" smtClean="0"/>
              <a:pPr/>
              <a:t>‹nº›</a:t>
            </a:fld>
            <a:endParaRPr lang="pt-BR"/>
          </a:p>
        </p:txBody>
      </p:sp>
    </p:spTree>
    <p:extLst>
      <p:ext uri="{BB962C8B-B14F-4D97-AF65-F5344CB8AC3E}">
        <p14:creationId xmlns:p14="http://schemas.microsoft.com/office/powerpoint/2010/main" val="3849528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CE5D1-B831-4D7C-9837-3A423B86A82D}" type="datetimeFigureOut">
              <a:rPr lang="pt-BR" smtClean="0"/>
              <a:pPr/>
              <a:t>30/08/2020</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9EF0D-6A15-429C-83EB-961D2AEFB398}" type="slidenum">
              <a:rPr lang="pt-BR" smtClean="0"/>
              <a:pPr/>
              <a:t>‹nº›</a:t>
            </a:fld>
            <a:endParaRPr lang="pt-BR"/>
          </a:p>
        </p:txBody>
      </p:sp>
    </p:spTree>
    <p:extLst>
      <p:ext uri="{BB962C8B-B14F-4D97-AF65-F5344CB8AC3E}">
        <p14:creationId xmlns:p14="http://schemas.microsoft.com/office/powerpoint/2010/main" val="3508059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hyperlink" Target="http://urlib.net/rep/8JMKD3MGP3W34R/3SUE6M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6" descr="panamazonia_1b"/>
          <p:cNvPicPr>
            <a:picLocks noChangeAspect="1" noChangeArrowheads="1"/>
          </p:cNvPicPr>
          <p:nvPr/>
        </p:nvPicPr>
        <p:blipFill>
          <a:blip r:embed="rId2" cstate="print">
            <a:clrChange>
              <a:clrFrom>
                <a:srgbClr val="FFFFFF"/>
              </a:clrFrom>
              <a:clrTo>
                <a:srgbClr val="FFFFFF">
                  <a:alpha val="0"/>
                </a:srgbClr>
              </a:clrTo>
            </a:clrChange>
          </a:blip>
          <a:srcRect l="15509" t="3119" r="22223" b="4924"/>
          <a:stretch>
            <a:fillRect/>
          </a:stretch>
        </p:blipFill>
        <p:spPr bwMode="auto">
          <a:xfrm>
            <a:off x="3338751" y="44624"/>
            <a:ext cx="3042060" cy="3168352"/>
          </a:xfrm>
          <a:prstGeom prst="rect">
            <a:avLst/>
          </a:prstGeom>
          <a:noFill/>
          <a:ln w="9525">
            <a:noFill/>
            <a:miter lim="800000"/>
            <a:headEnd/>
            <a:tailEnd/>
          </a:ln>
        </p:spPr>
      </p:pic>
      <p:sp>
        <p:nvSpPr>
          <p:cNvPr id="147458" name="Text Box 2"/>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6" name="CaixaDeTexto 5"/>
          <p:cNvSpPr txBox="1"/>
          <p:nvPr/>
        </p:nvSpPr>
        <p:spPr>
          <a:xfrm>
            <a:off x="18562" y="4356918"/>
            <a:ext cx="9108504" cy="2492990"/>
          </a:xfrm>
          <a:prstGeom prst="rect">
            <a:avLst/>
          </a:prstGeom>
          <a:solidFill>
            <a:schemeClr val="bg1"/>
          </a:solidFill>
        </p:spPr>
        <p:txBody>
          <a:bodyPr wrap="square" rtlCol="0">
            <a:spAutoFit/>
          </a:bodyPr>
          <a:lstStyle/>
          <a:p>
            <a:pPr algn="just"/>
            <a:r>
              <a:rPr lang="pt-BR" sz="1200" dirty="0" smtClean="0">
                <a:solidFill>
                  <a:srgbClr val="0000FF"/>
                </a:solidFill>
              </a:rPr>
              <a:t>Os slides seguintes, mostram o histórico dos mapas obtidos para as cicatrizes de áreas queimadas nas diferentes fisionomias dos Biomas  existentes no MT, (Floresta, Cerrado e Pantanal), através da utilização de </a:t>
            </a:r>
            <a:r>
              <a:rPr lang="pt-BR" sz="1200" dirty="0">
                <a:solidFill>
                  <a:srgbClr val="0000FF"/>
                </a:solidFill>
              </a:rPr>
              <a:t>técnicas de sensoriamento remoto </a:t>
            </a:r>
            <a:r>
              <a:rPr lang="pt-BR" sz="1200" dirty="0" smtClean="0">
                <a:solidFill>
                  <a:srgbClr val="0000FF"/>
                </a:solidFill>
              </a:rPr>
              <a:t>orbital. As metodologias foram desenvolvidas dentro do projeto PANAMAZÔNIA II (Equipe: Paulo roberto Martini, gerente geral; Valdete Duarte gerente científico; Yosio Edemir Shimabukuro, consultor científico; Egídio Arai, processamento de imagens), e visou mapear, de forma operacional, as cicatrizes de áreas queimadas. Tudo começou em 2010 quando foi estudado a dinâmica do tempo de duração das cicatrizes das áreas queimadas sobre as imagens fração sombra do modelo de mistura espectral, como resultado final, foi obtido um mapa contendo a evolução mensal das queimadas, no arco Panamazônico da América do Sul – Maio2010 a Abril 2011. No ano de 2015</a:t>
            </a:r>
            <a:r>
              <a:rPr lang="pt-BR" sz="1200" dirty="0">
                <a:solidFill>
                  <a:srgbClr val="0000FF"/>
                </a:solidFill>
              </a:rPr>
              <a:t>, dentro do projeto da </a:t>
            </a:r>
            <a:r>
              <a:rPr lang="pt-BR" sz="1200" dirty="0" smtClean="0">
                <a:solidFill>
                  <a:srgbClr val="0000FF"/>
                </a:solidFill>
              </a:rPr>
              <a:t>FAPESP, </a:t>
            </a:r>
            <a:r>
              <a:rPr lang="pt-BR" sz="1200" dirty="0">
                <a:solidFill>
                  <a:srgbClr val="0000FF"/>
                </a:solidFill>
              </a:rPr>
              <a:t>coordenado </a:t>
            </a:r>
            <a:r>
              <a:rPr lang="pt-BR" sz="1200" dirty="0" smtClean="0">
                <a:solidFill>
                  <a:srgbClr val="0000FF"/>
                </a:solidFill>
              </a:rPr>
              <a:t>pelo </a:t>
            </a:r>
            <a:r>
              <a:rPr lang="pt-BR" sz="1200" dirty="0">
                <a:solidFill>
                  <a:srgbClr val="0000FF"/>
                </a:solidFill>
              </a:rPr>
              <a:t>Yosio Edemir </a:t>
            </a:r>
            <a:r>
              <a:rPr lang="pt-BR" sz="1200" dirty="0" smtClean="0">
                <a:solidFill>
                  <a:srgbClr val="0000FF"/>
                </a:solidFill>
              </a:rPr>
              <a:t>Shimabukuro, </a:t>
            </a:r>
            <a:r>
              <a:rPr lang="pt-BR" sz="1200" dirty="0">
                <a:solidFill>
                  <a:srgbClr val="0000FF"/>
                </a:solidFill>
              </a:rPr>
              <a:t>foi </a:t>
            </a:r>
            <a:r>
              <a:rPr lang="pt-BR" sz="1200" dirty="0" smtClean="0">
                <a:solidFill>
                  <a:srgbClr val="0000FF"/>
                </a:solidFill>
              </a:rPr>
              <a:t>desenvolvido e testado um novo procedimento</a:t>
            </a:r>
            <a:r>
              <a:rPr lang="pt-BR" sz="1200" dirty="0">
                <a:solidFill>
                  <a:srgbClr val="0000FF"/>
                </a:solidFill>
              </a:rPr>
              <a:t>, </a:t>
            </a:r>
            <a:r>
              <a:rPr lang="pt-BR" sz="1200" dirty="0" smtClean="0">
                <a:solidFill>
                  <a:srgbClr val="0000FF"/>
                </a:solidFill>
              </a:rPr>
              <a:t>no MT, </a:t>
            </a:r>
            <a:r>
              <a:rPr lang="pt-BR" sz="1200" dirty="0">
                <a:solidFill>
                  <a:srgbClr val="0000FF"/>
                </a:solidFill>
              </a:rPr>
              <a:t>para </a:t>
            </a:r>
            <a:r>
              <a:rPr lang="pt-BR" sz="1200" dirty="0" smtClean="0">
                <a:solidFill>
                  <a:srgbClr val="0000FF"/>
                </a:solidFill>
              </a:rPr>
              <a:t>mapear áreas queimadas apenas em Floresta, através da utilização de mosaicos MODIS_8dias e também os mosaicos Landsat8 (OLI), o objetivo foi mapear a chamada degradação Florestal devido ao fogo. No ano de 2020, graças a experiência acumulada de mais de 40 anos, a equipe foi  colocada diante de mais um desafio inédito, ou seja, transformar os focos de calor em mapa de áreas queimadas. Esta tarefa foi realizada para o Estado de Mato Grosso, para ano de 2019. O histórico das áreas queimadas do projeto Panamazônia II, será contada em forma de slides, em cada slide, é feita uma breve descrição no rodapé do mesmo, apresentando e justificando, através da comunicação visual dos mesmos.   </a:t>
            </a:r>
          </a:p>
        </p:txBody>
      </p:sp>
      <p:sp>
        <p:nvSpPr>
          <p:cNvPr id="147459" name="Text Box 3"/>
          <p:cNvSpPr txBox="1">
            <a:spLocks noChangeArrowheads="1"/>
          </p:cNvSpPr>
          <p:nvPr/>
        </p:nvSpPr>
        <p:spPr bwMode="auto">
          <a:xfrm>
            <a:off x="0" y="3068960"/>
            <a:ext cx="9144000" cy="923330"/>
          </a:xfrm>
          <a:prstGeom prst="rect">
            <a:avLst/>
          </a:prstGeom>
          <a:noFill/>
          <a:ln w="12700" cap="sq">
            <a:noFill/>
            <a:miter lim="800000"/>
            <a:headEnd type="none" w="sm" len="sm"/>
            <a:tailEnd type="none" w="sm" len="sm"/>
          </a:ln>
        </p:spPr>
        <p:txBody>
          <a:bodyPr>
            <a:spAutoFit/>
          </a:bodyPr>
          <a:lstStyle/>
          <a:p>
            <a:pPr algn="ctr">
              <a:lnSpc>
                <a:spcPct val="150000"/>
              </a:lnSpc>
            </a:pPr>
            <a:r>
              <a:rPr lang="pt-BR" b="1" dirty="0" smtClean="0">
                <a:solidFill>
                  <a:srgbClr val="1121B9"/>
                </a:solidFill>
              </a:rPr>
              <a:t>HISTÓRICO DAS METODOLOGIAS DE QUEIMADAS  </a:t>
            </a:r>
            <a:r>
              <a:rPr lang="pt-BR" b="1" dirty="0">
                <a:solidFill>
                  <a:srgbClr val="1121B9"/>
                </a:solidFill>
              </a:rPr>
              <a:t>DO  PROJETO  PANAMAZONIA II</a:t>
            </a:r>
          </a:p>
          <a:p>
            <a:pPr algn="ctr">
              <a:lnSpc>
                <a:spcPct val="150000"/>
              </a:lnSpc>
            </a:pPr>
            <a:r>
              <a:rPr lang="pt-BR" dirty="0" smtClean="0">
                <a:solidFill>
                  <a:srgbClr val="1121B9"/>
                </a:solidFill>
              </a:rPr>
              <a:t>Objetivo : Transformar Focos de Calor em Mapa de Áreas Queimadas, MT 2019</a:t>
            </a:r>
          </a:p>
        </p:txBody>
      </p:sp>
      <p:sp>
        <p:nvSpPr>
          <p:cNvPr id="4" name="CaixaDeTexto 3"/>
          <p:cNvSpPr txBox="1"/>
          <p:nvPr/>
        </p:nvSpPr>
        <p:spPr>
          <a:xfrm>
            <a:off x="6156176" y="2996952"/>
            <a:ext cx="184731" cy="369332"/>
          </a:xfrm>
          <a:prstGeom prst="rect">
            <a:avLst/>
          </a:prstGeom>
          <a:noFill/>
        </p:spPr>
        <p:txBody>
          <a:bodyPr wrap="none" rtlCol="0">
            <a:spAutoFit/>
          </a:bodyPr>
          <a:lstStyle/>
          <a:p>
            <a:endParaRPr lang="pt-BR" dirty="0"/>
          </a:p>
        </p:txBody>
      </p:sp>
      <p:sp>
        <p:nvSpPr>
          <p:cNvPr id="8" name="Rectangle 5"/>
          <p:cNvSpPr>
            <a:spLocks noChangeArrowheads="1"/>
          </p:cNvSpPr>
          <p:nvPr/>
        </p:nvSpPr>
        <p:spPr bwMode="auto">
          <a:xfrm>
            <a:off x="7871594" y="4035354"/>
            <a:ext cx="1255472" cy="338554"/>
          </a:xfrm>
          <a:prstGeom prst="rect">
            <a:avLst/>
          </a:prstGeom>
          <a:noFill/>
          <a:ln w="12700" cap="sq">
            <a:noFill/>
            <a:miter lim="800000"/>
            <a:headEnd type="none" w="sm" len="sm"/>
            <a:tailEnd type="none" w="sm" len="sm"/>
          </a:ln>
        </p:spPr>
        <p:txBody>
          <a:bodyPr wrap="non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pt-BR" sz="800" dirty="0" smtClean="0">
                <a:latin typeface="Arial Black" pitchFamily="34" charset="0"/>
              </a:rPr>
              <a:t>VALDETE  DUARTE</a:t>
            </a:r>
          </a:p>
          <a:p>
            <a:pPr algn="ctr" eaLnBrk="1" hangingPunct="1"/>
            <a:r>
              <a:rPr lang="pt-BR" sz="800" dirty="0" smtClean="0">
                <a:latin typeface="Arial Black" pitchFamily="34" charset="0"/>
              </a:rPr>
              <a:t>Julho/2020 </a:t>
            </a:r>
            <a:endParaRPr lang="pt-BR" sz="800" dirty="0">
              <a:latin typeface="Arial Black" pitchFamily="34" charset="0"/>
            </a:endParaRPr>
          </a:p>
        </p:txBody>
      </p:sp>
      <p:pic>
        <p:nvPicPr>
          <p:cNvPr id="9" name="Imagem 8" descr="LOGOMARCA DO INPE_New.JPG"/>
          <p:cNvPicPr>
            <a:picLocks noChangeAspect="1"/>
          </p:cNvPicPr>
          <p:nvPr/>
        </p:nvPicPr>
        <p:blipFill>
          <a:blip r:embed="rId3" cstate="print"/>
          <a:stretch>
            <a:fillRect/>
          </a:stretch>
        </p:blipFill>
        <p:spPr>
          <a:xfrm>
            <a:off x="9524" y="-8334"/>
            <a:ext cx="907680" cy="854571"/>
          </a:xfrm>
          <a:prstGeom prst="rect">
            <a:avLst/>
          </a:prstGeom>
        </p:spPr>
      </p:pic>
    </p:spTree>
    <p:extLst>
      <p:ext uri="{BB962C8B-B14F-4D97-AF65-F5344CB8AC3E}">
        <p14:creationId xmlns:p14="http://schemas.microsoft.com/office/powerpoint/2010/main" val="1871306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50531" name="Text Box 3"/>
          <p:cNvSpPr txBox="1">
            <a:spLocks noChangeArrowheads="1"/>
          </p:cNvSpPr>
          <p:nvPr/>
        </p:nvSpPr>
        <p:spPr bwMode="auto">
          <a:xfrm>
            <a:off x="4475163" y="3079750"/>
            <a:ext cx="184150" cy="457200"/>
          </a:xfrm>
          <a:prstGeom prst="rect">
            <a:avLst/>
          </a:prstGeom>
          <a:noFill/>
          <a:ln w="12700" cap="sq">
            <a:noFill/>
            <a:miter lim="800000"/>
            <a:headEnd type="none" w="sm" len="sm"/>
            <a:tailEnd type="none" w="sm" len="sm"/>
          </a:ln>
        </p:spPr>
        <p:txBody>
          <a:bodyPr wrap="none">
            <a:spAutoFit/>
          </a:bodyPr>
          <a:lstStyle/>
          <a:p>
            <a:endParaRPr lang="pt-BR">
              <a:solidFill>
                <a:srgbClr val="000099"/>
              </a:solidFill>
            </a:endParaRPr>
          </a:p>
        </p:txBody>
      </p:sp>
      <p:pic>
        <p:nvPicPr>
          <p:cNvPr id="150532" name="Picture 5" descr="C:\Temp\MATO_GROSSO_QUEIMADAS\b-28junho2010_QUEIMADAS_2.gif"/>
          <p:cNvPicPr>
            <a:picLocks noChangeAspect="1" noChangeArrowheads="1"/>
          </p:cNvPicPr>
          <p:nvPr/>
        </p:nvPicPr>
        <p:blipFill>
          <a:blip r:embed="rId2" cstate="print"/>
          <a:srcRect/>
          <a:stretch>
            <a:fillRect/>
          </a:stretch>
        </p:blipFill>
        <p:spPr bwMode="auto">
          <a:xfrm>
            <a:off x="733425" y="811213"/>
            <a:ext cx="7696200" cy="5383212"/>
          </a:xfrm>
          <a:prstGeom prst="rect">
            <a:avLst/>
          </a:prstGeom>
          <a:noFill/>
          <a:ln w="9525">
            <a:noFill/>
            <a:miter lim="800000"/>
            <a:headEnd/>
            <a:tailEnd/>
          </a:ln>
        </p:spPr>
      </p:pic>
      <p:sp>
        <p:nvSpPr>
          <p:cNvPr id="150533" name="Text Box 6"/>
          <p:cNvSpPr txBox="1">
            <a:spLocks noChangeArrowheads="1"/>
          </p:cNvSpPr>
          <p:nvPr/>
        </p:nvSpPr>
        <p:spPr bwMode="auto">
          <a:xfrm>
            <a:off x="2574925" y="290513"/>
            <a:ext cx="184150" cy="336550"/>
          </a:xfrm>
          <a:prstGeom prst="rect">
            <a:avLst/>
          </a:prstGeom>
          <a:noFill/>
          <a:ln w="12700" cap="sq">
            <a:noFill/>
            <a:miter lim="800000"/>
            <a:headEnd type="none" w="sm" len="sm"/>
            <a:tailEnd type="none" w="sm" len="sm"/>
          </a:ln>
        </p:spPr>
        <p:txBody>
          <a:bodyPr wrap="none">
            <a:spAutoFit/>
          </a:bodyPr>
          <a:lstStyle/>
          <a:p>
            <a:endParaRPr lang="pt-BR"/>
          </a:p>
        </p:txBody>
      </p:sp>
      <p:sp>
        <p:nvSpPr>
          <p:cNvPr id="150534" name="Text Box 11"/>
          <p:cNvSpPr txBox="1">
            <a:spLocks noChangeArrowheads="1"/>
          </p:cNvSpPr>
          <p:nvPr/>
        </p:nvSpPr>
        <p:spPr bwMode="auto">
          <a:xfrm>
            <a:off x="762000" y="1066800"/>
            <a:ext cx="184150" cy="336550"/>
          </a:xfrm>
          <a:prstGeom prst="rect">
            <a:avLst/>
          </a:prstGeom>
          <a:noFill/>
          <a:ln w="12700" cap="sq">
            <a:noFill/>
            <a:miter lim="800000"/>
            <a:headEnd type="none" w="sm" len="sm"/>
            <a:tailEnd type="none" w="sm" len="sm"/>
          </a:ln>
        </p:spPr>
        <p:txBody>
          <a:bodyPr wrap="none">
            <a:spAutoFit/>
          </a:bodyPr>
          <a:lstStyle/>
          <a:p>
            <a:endParaRPr lang="pt-BR"/>
          </a:p>
        </p:txBody>
      </p:sp>
      <p:sp>
        <p:nvSpPr>
          <p:cNvPr id="150535" name="Text Box 13"/>
          <p:cNvSpPr txBox="1">
            <a:spLocks noChangeArrowheads="1"/>
          </p:cNvSpPr>
          <p:nvPr/>
        </p:nvSpPr>
        <p:spPr bwMode="auto">
          <a:xfrm>
            <a:off x="403225" y="373063"/>
            <a:ext cx="663575" cy="336550"/>
          </a:xfrm>
          <a:prstGeom prst="rect">
            <a:avLst/>
          </a:prstGeom>
          <a:noFill/>
          <a:ln w="12700" cap="sq">
            <a:noFill/>
            <a:miter lim="800000"/>
            <a:headEnd type="none" w="sm" len="sm"/>
            <a:tailEnd type="none" w="sm" len="sm"/>
          </a:ln>
        </p:spPr>
        <p:txBody>
          <a:bodyPr>
            <a:spAutoFit/>
          </a:bodyPr>
          <a:lstStyle/>
          <a:p>
            <a:pPr>
              <a:spcBef>
                <a:spcPct val="50000"/>
              </a:spcBef>
            </a:pPr>
            <a:endParaRPr lang="pt-BR"/>
          </a:p>
        </p:txBody>
      </p:sp>
      <p:sp>
        <p:nvSpPr>
          <p:cNvPr id="150536" name="Text Box 14"/>
          <p:cNvSpPr txBox="1">
            <a:spLocks noChangeArrowheads="1"/>
          </p:cNvSpPr>
          <p:nvPr/>
        </p:nvSpPr>
        <p:spPr bwMode="auto">
          <a:xfrm>
            <a:off x="134741" y="1588"/>
            <a:ext cx="8898334" cy="769441"/>
          </a:xfrm>
          <a:prstGeom prst="rect">
            <a:avLst/>
          </a:prstGeom>
          <a:noFill/>
          <a:ln w="12700" cap="sq">
            <a:noFill/>
            <a:miter lim="800000"/>
            <a:headEnd type="none" w="sm" len="sm"/>
            <a:tailEnd type="none" w="sm" len="sm"/>
          </a:ln>
        </p:spPr>
        <p:txBody>
          <a:bodyPr wrap="none">
            <a:spAutoFit/>
          </a:bodyPr>
          <a:lstStyle/>
          <a:p>
            <a:pPr algn="ctr"/>
            <a:r>
              <a:rPr lang="pt-BR" sz="2200" b="1" dirty="0">
                <a:solidFill>
                  <a:srgbClr val="0000CC"/>
                </a:solidFill>
              </a:rPr>
              <a:t>DURAÇÃO DA CICATRIZ DE QUEIMADA NO CERRADO</a:t>
            </a:r>
          </a:p>
          <a:p>
            <a:pPr algn="ctr"/>
            <a:r>
              <a:rPr lang="pt-BR" sz="2200" b="1" dirty="0" smtClean="0">
                <a:solidFill>
                  <a:srgbClr val="0000CC"/>
                </a:solidFill>
              </a:rPr>
              <a:t>IMAGEM MODIS </a:t>
            </a:r>
            <a:r>
              <a:rPr lang="pt-BR" sz="2200" b="1" dirty="0">
                <a:solidFill>
                  <a:srgbClr val="0000CC"/>
                </a:solidFill>
              </a:rPr>
              <a:t>DE 28 JUNHO DE </a:t>
            </a:r>
            <a:r>
              <a:rPr lang="pt-BR" sz="2200" b="1" dirty="0" smtClean="0">
                <a:solidFill>
                  <a:srgbClr val="0000CC"/>
                </a:solidFill>
              </a:rPr>
              <a:t>2010 (Chapada dos Parecis – MT)</a:t>
            </a:r>
            <a:endParaRPr lang="pt-BR" sz="2200" b="1" dirty="0">
              <a:solidFill>
                <a:srgbClr val="0000CC"/>
              </a:solidFill>
            </a:endParaRPr>
          </a:p>
        </p:txBody>
      </p:sp>
      <p:sp>
        <p:nvSpPr>
          <p:cNvPr id="10" name="CaixaDeTexto 9"/>
          <p:cNvSpPr txBox="1"/>
          <p:nvPr/>
        </p:nvSpPr>
        <p:spPr>
          <a:xfrm>
            <a:off x="9525" y="6239053"/>
            <a:ext cx="9108504" cy="461665"/>
          </a:xfrm>
          <a:prstGeom prst="rect">
            <a:avLst/>
          </a:prstGeom>
          <a:solidFill>
            <a:schemeClr val="bg1"/>
          </a:solidFill>
        </p:spPr>
        <p:txBody>
          <a:bodyPr wrap="square" rtlCol="0">
            <a:spAutoFit/>
          </a:bodyPr>
          <a:lstStyle/>
          <a:p>
            <a:pPr algn="just"/>
            <a:r>
              <a:rPr lang="pt-BR" sz="1200" dirty="0" smtClean="0">
                <a:solidFill>
                  <a:srgbClr val="0000FF"/>
                </a:solidFill>
              </a:rPr>
              <a:t>Este slide mostra uma imagem diária MODIS do  dia 28 de junho. O objetivo da sequência das imagens seguintes é entender a duração de uma cicatriz de queimada (negra), sobre uma imagem diária do MODIS. </a:t>
            </a:r>
          </a:p>
        </p:txBody>
      </p:sp>
    </p:spTree>
    <p:extLst>
      <p:ext uri="{BB962C8B-B14F-4D97-AF65-F5344CB8AC3E}">
        <p14:creationId xmlns:p14="http://schemas.microsoft.com/office/powerpoint/2010/main" val="1007867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1026"/>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51555" name="Text Box 1027"/>
          <p:cNvSpPr txBox="1">
            <a:spLocks noChangeArrowheads="1"/>
          </p:cNvSpPr>
          <p:nvPr/>
        </p:nvSpPr>
        <p:spPr bwMode="auto">
          <a:xfrm>
            <a:off x="4475163" y="3079750"/>
            <a:ext cx="184150" cy="457200"/>
          </a:xfrm>
          <a:prstGeom prst="rect">
            <a:avLst/>
          </a:prstGeom>
          <a:noFill/>
          <a:ln w="12700" cap="sq">
            <a:noFill/>
            <a:miter lim="800000"/>
            <a:headEnd type="none" w="sm" len="sm"/>
            <a:tailEnd type="none" w="sm" len="sm"/>
          </a:ln>
        </p:spPr>
        <p:txBody>
          <a:bodyPr wrap="none">
            <a:spAutoFit/>
          </a:bodyPr>
          <a:lstStyle/>
          <a:p>
            <a:endParaRPr lang="pt-BR">
              <a:solidFill>
                <a:srgbClr val="000099"/>
              </a:solidFill>
            </a:endParaRPr>
          </a:p>
        </p:txBody>
      </p:sp>
      <p:sp>
        <p:nvSpPr>
          <p:cNvPr id="151556" name="Text Box 1029"/>
          <p:cNvSpPr txBox="1">
            <a:spLocks noChangeArrowheads="1"/>
          </p:cNvSpPr>
          <p:nvPr/>
        </p:nvSpPr>
        <p:spPr bwMode="auto">
          <a:xfrm>
            <a:off x="2574925" y="290513"/>
            <a:ext cx="184150" cy="336550"/>
          </a:xfrm>
          <a:prstGeom prst="rect">
            <a:avLst/>
          </a:prstGeom>
          <a:noFill/>
          <a:ln w="12700" cap="sq">
            <a:noFill/>
            <a:miter lim="800000"/>
            <a:headEnd type="none" w="sm" len="sm"/>
            <a:tailEnd type="none" w="sm" len="sm"/>
          </a:ln>
        </p:spPr>
        <p:txBody>
          <a:bodyPr wrap="none">
            <a:spAutoFit/>
          </a:bodyPr>
          <a:lstStyle/>
          <a:p>
            <a:endParaRPr lang="pt-BR"/>
          </a:p>
        </p:txBody>
      </p:sp>
      <p:sp>
        <p:nvSpPr>
          <p:cNvPr id="151557" name="Text Box 1030"/>
          <p:cNvSpPr txBox="1">
            <a:spLocks noChangeArrowheads="1"/>
          </p:cNvSpPr>
          <p:nvPr/>
        </p:nvSpPr>
        <p:spPr bwMode="auto">
          <a:xfrm>
            <a:off x="2882900" y="425450"/>
            <a:ext cx="1570038" cy="461963"/>
          </a:xfrm>
          <a:prstGeom prst="rect">
            <a:avLst/>
          </a:prstGeom>
          <a:noFill/>
          <a:ln w="12700" cap="sq">
            <a:noFill/>
            <a:miter lim="800000"/>
            <a:headEnd type="none" w="sm" len="sm"/>
            <a:tailEnd type="none" w="sm" len="sm"/>
          </a:ln>
        </p:spPr>
        <p:txBody>
          <a:bodyPr wrap="none">
            <a:spAutoFit/>
          </a:bodyPr>
          <a:lstStyle/>
          <a:p>
            <a:r>
              <a:rPr lang="pt-BR"/>
              <a:t>                  </a:t>
            </a:r>
          </a:p>
        </p:txBody>
      </p:sp>
      <p:sp>
        <p:nvSpPr>
          <p:cNvPr id="151558" name="Text Box 1031"/>
          <p:cNvSpPr txBox="1">
            <a:spLocks noChangeArrowheads="1"/>
          </p:cNvSpPr>
          <p:nvPr/>
        </p:nvSpPr>
        <p:spPr bwMode="auto">
          <a:xfrm>
            <a:off x="762000" y="1066800"/>
            <a:ext cx="184150" cy="336550"/>
          </a:xfrm>
          <a:prstGeom prst="rect">
            <a:avLst/>
          </a:prstGeom>
          <a:noFill/>
          <a:ln w="12700" cap="sq">
            <a:noFill/>
            <a:miter lim="800000"/>
            <a:headEnd type="none" w="sm" len="sm"/>
            <a:tailEnd type="none" w="sm" len="sm"/>
          </a:ln>
        </p:spPr>
        <p:txBody>
          <a:bodyPr wrap="none">
            <a:spAutoFit/>
          </a:bodyPr>
          <a:lstStyle/>
          <a:p>
            <a:endParaRPr lang="pt-BR"/>
          </a:p>
        </p:txBody>
      </p:sp>
      <p:sp>
        <p:nvSpPr>
          <p:cNvPr id="151559" name="Text Box 1032"/>
          <p:cNvSpPr txBox="1">
            <a:spLocks noChangeArrowheads="1"/>
          </p:cNvSpPr>
          <p:nvPr/>
        </p:nvSpPr>
        <p:spPr bwMode="auto">
          <a:xfrm>
            <a:off x="403225" y="373063"/>
            <a:ext cx="663575" cy="336550"/>
          </a:xfrm>
          <a:prstGeom prst="rect">
            <a:avLst/>
          </a:prstGeom>
          <a:noFill/>
          <a:ln w="12700" cap="sq">
            <a:noFill/>
            <a:miter lim="800000"/>
            <a:headEnd type="none" w="sm" len="sm"/>
            <a:tailEnd type="none" w="sm" len="sm"/>
          </a:ln>
        </p:spPr>
        <p:txBody>
          <a:bodyPr>
            <a:spAutoFit/>
          </a:bodyPr>
          <a:lstStyle/>
          <a:p>
            <a:pPr>
              <a:spcBef>
                <a:spcPct val="50000"/>
              </a:spcBef>
            </a:pPr>
            <a:endParaRPr lang="pt-BR"/>
          </a:p>
        </p:txBody>
      </p:sp>
      <p:sp>
        <p:nvSpPr>
          <p:cNvPr id="151560" name="Text Box 1033"/>
          <p:cNvSpPr txBox="1">
            <a:spLocks noChangeArrowheads="1"/>
          </p:cNvSpPr>
          <p:nvPr/>
        </p:nvSpPr>
        <p:spPr bwMode="auto">
          <a:xfrm>
            <a:off x="817563" y="-19050"/>
            <a:ext cx="7646987" cy="769938"/>
          </a:xfrm>
          <a:prstGeom prst="rect">
            <a:avLst/>
          </a:prstGeom>
          <a:noFill/>
          <a:ln w="12700" cap="sq">
            <a:noFill/>
            <a:miter lim="800000"/>
            <a:headEnd type="none" w="sm" len="sm"/>
            <a:tailEnd type="none" w="sm" len="sm"/>
          </a:ln>
        </p:spPr>
        <p:txBody>
          <a:bodyPr wrap="none">
            <a:spAutoFit/>
          </a:bodyPr>
          <a:lstStyle/>
          <a:p>
            <a:pPr algn="ctr"/>
            <a:r>
              <a:rPr lang="pt-BR" sz="2200" b="1" dirty="0">
                <a:solidFill>
                  <a:srgbClr val="0000CC"/>
                </a:solidFill>
              </a:rPr>
              <a:t>DURAÇÃO DA CICATRIZ DE QUEIMADA NO CERRADO</a:t>
            </a:r>
          </a:p>
          <a:p>
            <a:pPr algn="ctr"/>
            <a:r>
              <a:rPr lang="pt-BR" sz="2200" b="1" dirty="0" smtClean="0">
                <a:solidFill>
                  <a:srgbClr val="0000CC"/>
                </a:solidFill>
              </a:rPr>
              <a:t>IMAGEM MODIS </a:t>
            </a:r>
            <a:r>
              <a:rPr lang="pt-BR" sz="2200" b="1" dirty="0">
                <a:solidFill>
                  <a:srgbClr val="0000CC"/>
                </a:solidFill>
              </a:rPr>
              <a:t>DE 14 JUNHO DE 2010 (14 dias)</a:t>
            </a:r>
          </a:p>
        </p:txBody>
      </p:sp>
      <p:pic>
        <p:nvPicPr>
          <p:cNvPr id="151561" name="Picture 1034" descr="C:\Temp\MATO_GROSSO_QUEIMADAS\c-14junho2010_QUEIMADAS_21.gif"/>
          <p:cNvPicPr>
            <a:picLocks noChangeAspect="1" noChangeArrowheads="1"/>
          </p:cNvPicPr>
          <p:nvPr/>
        </p:nvPicPr>
        <p:blipFill>
          <a:blip r:embed="rId2" cstate="print"/>
          <a:srcRect/>
          <a:stretch>
            <a:fillRect/>
          </a:stretch>
        </p:blipFill>
        <p:spPr bwMode="auto">
          <a:xfrm>
            <a:off x="736600" y="800100"/>
            <a:ext cx="7696200" cy="5384800"/>
          </a:xfrm>
          <a:prstGeom prst="rect">
            <a:avLst/>
          </a:prstGeom>
          <a:noFill/>
          <a:ln w="9525">
            <a:noFill/>
            <a:miter lim="800000"/>
            <a:headEnd/>
            <a:tailEnd/>
          </a:ln>
        </p:spPr>
      </p:pic>
      <p:sp>
        <p:nvSpPr>
          <p:cNvPr id="11" name="CaixaDeTexto 10"/>
          <p:cNvSpPr txBox="1"/>
          <p:nvPr/>
        </p:nvSpPr>
        <p:spPr>
          <a:xfrm>
            <a:off x="0" y="6239053"/>
            <a:ext cx="9108504" cy="646331"/>
          </a:xfrm>
          <a:prstGeom prst="rect">
            <a:avLst/>
          </a:prstGeom>
          <a:solidFill>
            <a:schemeClr val="bg1"/>
          </a:solidFill>
        </p:spPr>
        <p:txBody>
          <a:bodyPr wrap="square" rtlCol="0">
            <a:spAutoFit/>
          </a:bodyPr>
          <a:lstStyle/>
          <a:p>
            <a:pPr algn="just"/>
            <a:r>
              <a:rPr lang="pt-BR" sz="1200" dirty="0" smtClean="0">
                <a:solidFill>
                  <a:srgbClr val="0000FF"/>
                </a:solidFill>
              </a:rPr>
              <a:t>Este slide mostra uma imagem diária MODIS do  dia 14 de junho. O objetivo da sequência das imagens seguintes é entender a duração de uma cicatriz de queimada (negra), sobre a imagem diária do MODIS. Favor observar que as cicatrizes mudam de lugar, quando são observadas no dia 14 junho ( 14 dias antes da 1º observação feita em 28 de junho).</a:t>
            </a:r>
          </a:p>
        </p:txBody>
      </p:sp>
    </p:spTree>
    <p:extLst>
      <p:ext uri="{BB962C8B-B14F-4D97-AF65-F5344CB8AC3E}">
        <p14:creationId xmlns:p14="http://schemas.microsoft.com/office/powerpoint/2010/main" val="3826395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1026"/>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52579" name="Text Box 1027"/>
          <p:cNvSpPr txBox="1">
            <a:spLocks noChangeArrowheads="1"/>
          </p:cNvSpPr>
          <p:nvPr/>
        </p:nvSpPr>
        <p:spPr bwMode="auto">
          <a:xfrm>
            <a:off x="4475163" y="3079750"/>
            <a:ext cx="184150" cy="457200"/>
          </a:xfrm>
          <a:prstGeom prst="rect">
            <a:avLst/>
          </a:prstGeom>
          <a:noFill/>
          <a:ln w="12700" cap="sq">
            <a:noFill/>
            <a:miter lim="800000"/>
            <a:headEnd type="none" w="sm" len="sm"/>
            <a:tailEnd type="none" w="sm" len="sm"/>
          </a:ln>
        </p:spPr>
        <p:txBody>
          <a:bodyPr wrap="none">
            <a:spAutoFit/>
          </a:bodyPr>
          <a:lstStyle/>
          <a:p>
            <a:endParaRPr lang="pt-BR">
              <a:solidFill>
                <a:srgbClr val="000099"/>
              </a:solidFill>
            </a:endParaRPr>
          </a:p>
        </p:txBody>
      </p:sp>
      <p:sp>
        <p:nvSpPr>
          <p:cNvPr id="152580" name="Text Box 1029"/>
          <p:cNvSpPr txBox="1">
            <a:spLocks noChangeArrowheads="1"/>
          </p:cNvSpPr>
          <p:nvPr/>
        </p:nvSpPr>
        <p:spPr bwMode="auto">
          <a:xfrm>
            <a:off x="2574925" y="290513"/>
            <a:ext cx="184150" cy="336550"/>
          </a:xfrm>
          <a:prstGeom prst="rect">
            <a:avLst/>
          </a:prstGeom>
          <a:noFill/>
          <a:ln w="12700" cap="sq">
            <a:noFill/>
            <a:miter lim="800000"/>
            <a:headEnd type="none" w="sm" len="sm"/>
            <a:tailEnd type="none" w="sm" len="sm"/>
          </a:ln>
        </p:spPr>
        <p:txBody>
          <a:bodyPr wrap="none">
            <a:spAutoFit/>
          </a:bodyPr>
          <a:lstStyle/>
          <a:p>
            <a:endParaRPr lang="pt-BR"/>
          </a:p>
        </p:txBody>
      </p:sp>
      <p:sp>
        <p:nvSpPr>
          <p:cNvPr id="152581" name="Text Box 1030"/>
          <p:cNvSpPr txBox="1">
            <a:spLocks noChangeArrowheads="1"/>
          </p:cNvSpPr>
          <p:nvPr/>
        </p:nvSpPr>
        <p:spPr bwMode="auto">
          <a:xfrm>
            <a:off x="2759075" y="425450"/>
            <a:ext cx="1570038" cy="461963"/>
          </a:xfrm>
          <a:prstGeom prst="rect">
            <a:avLst/>
          </a:prstGeom>
          <a:noFill/>
          <a:ln w="12700" cap="sq">
            <a:noFill/>
            <a:miter lim="800000"/>
            <a:headEnd type="none" w="sm" len="sm"/>
            <a:tailEnd type="none" w="sm" len="sm"/>
          </a:ln>
        </p:spPr>
        <p:txBody>
          <a:bodyPr wrap="none">
            <a:spAutoFit/>
          </a:bodyPr>
          <a:lstStyle/>
          <a:p>
            <a:r>
              <a:rPr lang="pt-BR"/>
              <a:t>                  </a:t>
            </a:r>
          </a:p>
        </p:txBody>
      </p:sp>
      <p:sp>
        <p:nvSpPr>
          <p:cNvPr id="152582" name="Text Box 1031"/>
          <p:cNvSpPr txBox="1">
            <a:spLocks noChangeArrowheads="1"/>
          </p:cNvSpPr>
          <p:nvPr/>
        </p:nvSpPr>
        <p:spPr bwMode="auto">
          <a:xfrm>
            <a:off x="762000" y="1066800"/>
            <a:ext cx="184150" cy="336550"/>
          </a:xfrm>
          <a:prstGeom prst="rect">
            <a:avLst/>
          </a:prstGeom>
          <a:noFill/>
          <a:ln w="12700" cap="sq">
            <a:noFill/>
            <a:miter lim="800000"/>
            <a:headEnd type="none" w="sm" len="sm"/>
            <a:tailEnd type="none" w="sm" len="sm"/>
          </a:ln>
        </p:spPr>
        <p:txBody>
          <a:bodyPr wrap="none">
            <a:spAutoFit/>
          </a:bodyPr>
          <a:lstStyle/>
          <a:p>
            <a:endParaRPr lang="pt-BR"/>
          </a:p>
        </p:txBody>
      </p:sp>
      <p:sp>
        <p:nvSpPr>
          <p:cNvPr id="152583" name="Text Box 1032"/>
          <p:cNvSpPr txBox="1">
            <a:spLocks noChangeArrowheads="1"/>
          </p:cNvSpPr>
          <p:nvPr/>
        </p:nvSpPr>
        <p:spPr bwMode="auto">
          <a:xfrm>
            <a:off x="403225" y="373063"/>
            <a:ext cx="663575" cy="336550"/>
          </a:xfrm>
          <a:prstGeom prst="rect">
            <a:avLst/>
          </a:prstGeom>
          <a:noFill/>
          <a:ln w="12700" cap="sq">
            <a:noFill/>
            <a:miter lim="800000"/>
            <a:headEnd type="none" w="sm" len="sm"/>
            <a:tailEnd type="none" w="sm" len="sm"/>
          </a:ln>
        </p:spPr>
        <p:txBody>
          <a:bodyPr>
            <a:spAutoFit/>
          </a:bodyPr>
          <a:lstStyle/>
          <a:p>
            <a:pPr>
              <a:spcBef>
                <a:spcPct val="50000"/>
              </a:spcBef>
            </a:pPr>
            <a:endParaRPr lang="pt-BR"/>
          </a:p>
        </p:txBody>
      </p:sp>
      <p:sp>
        <p:nvSpPr>
          <p:cNvPr id="152584" name="Text Box 1033"/>
          <p:cNvSpPr txBox="1">
            <a:spLocks noChangeArrowheads="1"/>
          </p:cNvSpPr>
          <p:nvPr/>
        </p:nvSpPr>
        <p:spPr bwMode="auto">
          <a:xfrm>
            <a:off x="719138" y="-7938"/>
            <a:ext cx="7648575" cy="768351"/>
          </a:xfrm>
          <a:prstGeom prst="rect">
            <a:avLst/>
          </a:prstGeom>
          <a:noFill/>
          <a:ln w="12700" cap="sq">
            <a:noFill/>
            <a:miter lim="800000"/>
            <a:headEnd type="none" w="sm" len="sm"/>
            <a:tailEnd type="none" w="sm" len="sm"/>
          </a:ln>
        </p:spPr>
        <p:txBody>
          <a:bodyPr wrap="none">
            <a:spAutoFit/>
          </a:bodyPr>
          <a:lstStyle/>
          <a:p>
            <a:pPr algn="ctr"/>
            <a:r>
              <a:rPr lang="pt-BR" sz="2200" b="1" dirty="0">
                <a:solidFill>
                  <a:srgbClr val="0000CC"/>
                </a:solidFill>
              </a:rPr>
              <a:t>DURAÇÃO DA CICATRIZ DE QUEIMADA NO CERRADO</a:t>
            </a:r>
          </a:p>
          <a:p>
            <a:pPr algn="ctr"/>
            <a:r>
              <a:rPr lang="pt-BR" sz="2200" b="1" dirty="0" smtClean="0">
                <a:solidFill>
                  <a:srgbClr val="0000CC"/>
                </a:solidFill>
              </a:rPr>
              <a:t>IMAGEM MODIS </a:t>
            </a:r>
            <a:r>
              <a:rPr lang="pt-BR" sz="2200" b="1" dirty="0">
                <a:solidFill>
                  <a:srgbClr val="0000CC"/>
                </a:solidFill>
              </a:rPr>
              <a:t>DE 29 DE MAIO DE 2010 (30 dias)</a:t>
            </a:r>
          </a:p>
        </p:txBody>
      </p:sp>
      <p:pic>
        <p:nvPicPr>
          <p:cNvPr id="152585" name="Picture 1034" descr="C:\Temp\MATO_GROSSO_QUEIMADAS\d1-29maio2010_QUEIMADAS_3.gif"/>
          <p:cNvPicPr>
            <a:picLocks noChangeAspect="1" noChangeArrowheads="1"/>
          </p:cNvPicPr>
          <p:nvPr/>
        </p:nvPicPr>
        <p:blipFill>
          <a:blip r:embed="rId2" cstate="print"/>
          <a:srcRect/>
          <a:stretch>
            <a:fillRect/>
          </a:stretch>
        </p:blipFill>
        <p:spPr bwMode="auto">
          <a:xfrm>
            <a:off x="730250" y="801688"/>
            <a:ext cx="7696200" cy="5384800"/>
          </a:xfrm>
          <a:prstGeom prst="rect">
            <a:avLst/>
          </a:prstGeom>
          <a:noFill/>
          <a:ln w="9525">
            <a:noFill/>
            <a:miter lim="800000"/>
            <a:headEnd/>
            <a:tailEnd/>
          </a:ln>
        </p:spPr>
      </p:pic>
      <p:sp>
        <p:nvSpPr>
          <p:cNvPr id="11" name="CaixaDeTexto 10"/>
          <p:cNvSpPr txBox="1"/>
          <p:nvPr/>
        </p:nvSpPr>
        <p:spPr>
          <a:xfrm>
            <a:off x="9525" y="6239053"/>
            <a:ext cx="9108504" cy="646331"/>
          </a:xfrm>
          <a:prstGeom prst="rect">
            <a:avLst/>
          </a:prstGeom>
          <a:solidFill>
            <a:schemeClr val="bg1"/>
          </a:solidFill>
        </p:spPr>
        <p:txBody>
          <a:bodyPr wrap="square" rtlCol="0">
            <a:spAutoFit/>
          </a:bodyPr>
          <a:lstStyle/>
          <a:p>
            <a:pPr algn="just"/>
            <a:r>
              <a:rPr lang="pt-BR" sz="1200" dirty="0" smtClean="0">
                <a:solidFill>
                  <a:srgbClr val="0000FF"/>
                </a:solidFill>
              </a:rPr>
              <a:t>Este slide mostra uma imagem diária MODIS do  dia 29 de maio. O objetivo da sequência das imagens seguintes é entender a duração de uma cicatriz de queimada (negra), sobre a imagem diária do MODIS. Favor observar que as cicatrizes continuam mudando de lugar, quando são observadas no dia 29 maio ( 30 dias antes da 1º observação feita em 28 de junho).</a:t>
            </a:r>
          </a:p>
        </p:txBody>
      </p:sp>
    </p:spTree>
    <p:extLst>
      <p:ext uri="{BB962C8B-B14F-4D97-AF65-F5344CB8AC3E}">
        <p14:creationId xmlns:p14="http://schemas.microsoft.com/office/powerpoint/2010/main" val="2304869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1026"/>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53603" name="Text Box 1027"/>
          <p:cNvSpPr txBox="1">
            <a:spLocks noChangeArrowheads="1"/>
          </p:cNvSpPr>
          <p:nvPr/>
        </p:nvSpPr>
        <p:spPr bwMode="auto">
          <a:xfrm>
            <a:off x="4475163" y="3079750"/>
            <a:ext cx="184150" cy="457200"/>
          </a:xfrm>
          <a:prstGeom prst="rect">
            <a:avLst/>
          </a:prstGeom>
          <a:noFill/>
          <a:ln w="12700" cap="sq">
            <a:noFill/>
            <a:miter lim="800000"/>
            <a:headEnd type="none" w="sm" len="sm"/>
            <a:tailEnd type="none" w="sm" len="sm"/>
          </a:ln>
        </p:spPr>
        <p:txBody>
          <a:bodyPr wrap="none">
            <a:spAutoFit/>
          </a:bodyPr>
          <a:lstStyle/>
          <a:p>
            <a:endParaRPr lang="pt-BR">
              <a:solidFill>
                <a:srgbClr val="000099"/>
              </a:solidFill>
            </a:endParaRPr>
          </a:p>
        </p:txBody>
      </p:sp>
      <p:sp>
        <p:nvSpPr>
          <p:cNvPr id="153604" name="Text Box 1029"/>
          <p:cNvSpPr txBox="1">
            <a:spLocks noChangeArrowheads="1"/>
          </p:cNvSpPr>
          <p:nvPr/>
        </p:nvSpPr>
        <p:spPr bwMode="auto">
          <a:xfrm>
            <a:off x="2574925" y="290513"/>
            <a:ext cx="184150" cy="336550"/>
          </a:xfrm>
          <a:prstGeom prst="rect">
            <a:avLst/>
          </a:prstGeom>
          <a:noFill/>
          <a:ln w="12700" cap="sq">
            <a:noFill/>
            <a:miter lim="800000"/>
            <a:headEnd type="none" w="sm" len="sm"/>
            <a:tailEnd type="none" w="sm" len="sm"/>
          </a:ln>
        </p:spPr>
        <p:txBody>
          <a:bodyPr wrap="none">
            <a:spAutoFit/>
          </a:bodyPr>
          <a:lstStyle/>
          <a:p>
            <a:endParaRPr lang="pt-BR"/>
          </a:p>
        </p:txBody>
      </p:sp>
      <p:sp>
        <p:nvSpPr>
          <p:cNvPr id="153605" name="Text Box 1031"/>
          <p:cNvSpPr txBox="1">
            <a:spLocks noChangeArrowheads="1"/>
          </p:cNvSpPr>
          <p:nvPr/>
        </p:nvSpPr>
        <p:spPr bwMode="auto">
          <a:xfrm>
            <a:off x="762000" y="1066800"/>
            <a:ext cx="184150" cy="336550"/>
          </a:xfrm>
          <a:prstGeom prst="rect">
            <a:avLst/>
          </a:prstGeom>
          <a:noFill/>
          <a:ln w="12700" cap="sq">
            <a:noFill/>
            <a:miter lim="800000"/>
            <a:headEnd type="none" w="sm" len="sm"/>
            <a:tailEnd type="none" w="sm" len="sm"/>
          </a:ln>
        </p:spPr>
        <p:txBody>
          <a:bodyPr wrap="none">
            <a:spAutoFit/>
          </a:bodyPr>
          <a:lstStyle/>
          <a:p>
            <a:endParaRPr lang="pt-BR"/>
          </a:p>
        </p:txBody>
      </p:sp>
      <p:sp>
        <p:nvSpPr>
          <p:cNvPr id="153606" name="Text Box 1032"/>
          <p:cNvSpPr txBox="1">
            <a:spLocks noChangeArrowheads="1"/>
          </p:cNvSpPr>
          <p:nvPr/>
        </p:nvSpPr>
        <p:spPr bwMode="auto">
          <a:xfrm>
            <a:off x="403225" y="373063"/>
            <a:ext cx="663575" cy="336550"/>
          </a:xfrm>
          <a:prstGeom prst="rect">
            <a:avLst/>
          </a:prstGeom>
          <a:noFill/>
          <a:ln w="12700" cap="sq">
            <a:noFill/>
            <a:miter lim="800000"/>
            <a:headEnd type="none" w="sm" len="sm"/>
            <a:tailEnd type="none" w="sm" len="sm"/>
          </a:ln>
        </p:spPr>
        <p:txBody>
          <a:bodyPr>
            <a:spAutoFit/>
          </a:bodyPr>
          <a:lstStyle/>
          <a:p>
            <a:pPr>
              <a:spcBef>
                <a:spcPct val="50000"/>
              </a:spcBef>
            </a:pPr>
            <a:endParaRPr lang="pt-BR"/>
          </a:p>
        </p:txBody>
      </p:sp>
      <p:sp>
        <p:nvSpPr>
          <p:cNvPr id="153607" name="Text Box 1033"/>
          <p:cNvSpPr txBox="1">
            <a:spLocks noChangeArrowheads="1"/>
          </p:cNvSpPr>
          <p:nvPr/>
        </p:nvSpPr>
        <p:spPr bwMode="auto">
          <a:xfrm>
            <a:off x="708025" y="6350"/>
            <a:ext cx="7648575" cy="768350"/>
          </a:xfrm>
          <a:prstGeom prst="rect">
            <a:avLst/>
          </a:prstGeom>
          <a:noFill/>
          <a:ln w="12700" cap="sq">
            <a:noFill/>
            <a:miter lim="800000"/>
            <a:headEnd type="none" w="sm" len="sm"/>
            <a:tailEnd type="none" w="sm" len="sm"/>
          </a:ln>
        </p:spPr>
        <p:txBody>
          <a:bodyPr wrap="none">
            <a:spAutoFit/>
          </a:bodyPr>
          <a:lstStyle/>
          <a:p>
            <a:pPr algn="ctr"/>
            <a:r>
              <a:rPr lang="pt-BR" sz="2200" b="1" dirty="0">
                <a:solidFill>
                  <a:srgbClr val="0000CC"/>
                </a:solidFill>
              </a:rPr>
              <a:t>DURAÇÃO DA CICATRIZ DE QUEIMADA NO CERRADO</a:t>
            </a:r>
          </a:p>
          <a:p>
            <a:pPr algn="ctr"/>
            <a:r>
              <a:rPr lang="pt-BR" sz="2200" b="1" dirty="0" smtClean="0">
                <a:solidFill>
                  <a:srgbClr val="0000CC"/>
                </a:solidFill>
              </a:rPr>
              <a:t>IMAGEM MODIS </a:t>
            </a:r>
            <a:r>
              <a:rPr lang="pt-BR" sz="2200" b="1" dirty="0">
                <a:solidFill>
                  <a:srgbClr val="0000CC"/>
                </a:solidFill>
              </a:rPr>
              <a:t>DE 15 MAIO DE 2010 (45 dias)</a:t>
            </a:r>
          </a:p>
        </p:txBody>
      </p:sp>
      <p:pic>
        <p:nvPicPr>
          <p:cNvPr id="153608" name="Picture 1034" descr="C:\Temp\MATO_GROSSO_QUEIMADAS\d-15maio2010_QUEIMADAS_11.gif"/>
          <p:cNvPicPr>
            <a:picLocks noChangeAspect="1" noChangeArrowheads="1"/>
          </p:cNvPicPr>
          <p:nvPr/>
        </p:nvPicPr>
        <p:blipFill>
          <a:blip r:embed="rId2" cstate="print"/>
          <a:srcRect/>
          <a:stretch>
            <a:fillRect/>
          </a:stretch>
        </p:blipFill>
        <p:spPr bwMode="auto">
          <a:xfrm>
            <a:off x="723900" y="809625"/>
            <a:ext cx="7696200" cy="5384800"/>
          </a:xfrm>
          <a:prstGeom prst="rect">
            <a:avLst/>
          </a:prstGeom>
          <a:noFill/>
          <a:ln w="9525">
            <a:noFill/>
            <a:miter lim="800000"/>
            <a:headEnd/>
            <a:tailEnd/>
          </a:ln>
        </p:spPr>
      </p:pic>
      <p:sp>
        <p:nvSpPr>
          <p:cNvPr id="10" name="CaixaDeTexto 9"/>
          <p:cNvSpPr txBox="1"/>
          <p:nvPr/>
        </p:nvSpPr>
        <p:spPr>
          <a:xfrm>
            <a:off x="9525" y="6239053"/>
            <a:ext cx="9108504" cy="646331"/>
          </a:xfrm>
          <a:prstGeom prst="rect">
            <a:avLst/>
          </a:prstGeom>
          <a:solidFill>
            <a:schemeClr val="bg1"/>
          </a:solidFill>
        </p:spPr>
        <p:txBody>
          <a:bodyPr wrap="square" rtlCol="0">
            <a:spAutoFit/>
          </a:bodyPr>
          <a:lstStyle/>
          <a:p>
            <a:pPr algn="just"/>
            <a:r>
              <a:rPr lang="pt-BR" sz="1200" dirty="0" smtClean="0">
                <a:solidFill>
                  <a:srgbClr val="0000FF"/>
                </a:solidFill>
              </a:rPr>
              <a:t>Este slide mostra uma imagem diária MODIS do  dia 15 de maio. O objetivo da sequência das imagens seguintes é entender a duração de uma cicatriz de queimada (negra), sobre a imagem diária do MODIS. Favor observar que as cicatrizes continuam mudando de lugar, quando são observadas no dia 15 maio ( 45 dias antes da 1º observação feita em 28 de junho).</a:t>
            </a:r>
          </a:p>
        </p:txBody>
      </p:sp>
    </p:spTree>
    <p:extLst>
      <p:ext uri="{BB962C8B-B14F-4D97-AF65-F5344CB8AC3E}">
        <p14:creationId xmlns:p14="http://schemas.microsoft.com/office/powerpoint/2010/main" val="987126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050"/>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54627" name="Text Box 2051"/>
          <p:cNvSpPr txBox="1">
            <a:spLocks noChangeArrowheads="1"/>
          </p:cNvSpPr>
          <p:nvPr/>
        </p:nvSpPr>
        <p:spPr bwMode="auto">
          <a:xfrm>
            <a:off x="4475163" y="3079750"/>
            <a:ext cx="184150" cy="457200"/>
          </a:xfrm>
          <a:prstGeom prst="rect">
            <a:avLst/>
          </a:prstGeom>
          <a:noFill/>
          <a:ln w="12700" cap="sq">
            <a:noFill/>
            <a:miter lim="800000"/>
            <a:headEnd type="none" w="sm" len="sm"/>
            <a:tailEnd type="none" w="sm" len="sm"/>
          </a:ln>
        </p:spPr>
        <p:txBody>
          <a:bodyPr wrap="none">
            <a:spAutoFit/>
          </a:bodyPr>
          <a:lstStyle/>
          <a:p>
            <a:endParaRPr lang="pt-BR">
              <a:solidFill>
                <a:srgbClr val="000099"/>
              </a:solidFill>
            </a:endParaRPr>
          </a:p>
        </p:txBody>
      </p:sp>
      <p:sp>
        <p:nvSpPr>
          <p:cNvPr id="154628" name="Text Box 2052"/>
          <p:cNvSpPr txBox="1">
            <a:spLocks noChangeArrowheads="1"/>
          </p:cNvSpPr>
          <p:nvPr/>
        </p:nvSpPr>
        <p:spPr bwMode="auto">
          <a:xfrm>
            <a:off x="2574925" y="290513"/>
            <a:ext cx="184150" cy="336550"/>
          </a:xfrm>
          <a:prstGeom prst="rect">
            <a:avLst/>
          </a:prstGeom>
          <a:noFill/>
          <a:ln w="12700" cap="sq">
            <a:noFill/>
            <a:miter lim="800000"/>
            <a:headEnd type="none" w="sm" len="sm"/>
            <a:tailEnd type="none" w="sm" len="sm"/>
          </a:ln>
        </p:spPr>
        <p:txBody>
          <a:bodyPr wrap="none">
            <a:spAutoFit/>
          </a:bodyPr>
          <a:lstStyle/>
          <a:p>
            <a:endParaRPr lang="pt-BR"/>
          </a:p>
        </p:txBody>
      </p:sp>
      <p:sp>
        <p:nvSpPr>
          <p:cNvPr id="154629" name="Text Box 2053"/>
          <p:cNvSpPr txBox="1">
            <a:spLocks noChangeArrowheads="1"/>
          </p:cNvSpPr>
          <p:nvPr/>
        </p:nvSpPr>
        <p:spPr bwMode="auto">
          <a:xfrm>
            <a:off x="2949575" y="425450"/>
            <a:ext cx="1570038" cy="461963"/>
          </a:xfrm>
          <a:prstGeom prst="rect">
            <a:avLst/>
          </a:prstGeom>
          <a:noFill/>
          <a:ln w="12700" cap="sq">
            <a:noFill/>
            <a:miter lim="800000"/>
            <a:headEnd type="none" w="sm" len="sm"/>
            <a:tailEnd type="none" w="sm" len="sm"/>
          </a:ln>
        </p:spPr>
        <p:txBody>
          <a:bodyPr wrap="none">
            <a:spAutoFit/>
          </a:bodyPr>
          <a:lstStyle/>
          <a:p>
            <a:r>
              <a:rPr lang="pt-BR"/>
              <a:t>                  </a:t>
            </a:r>
          </a:p>
        </p:txBody>
      </p:sp>
      <p:sp>
        <p:nvSpPr>
          <p:cNvPr id="154630" name="Text Box 2054"/>
          <p:cNvSpPr txBox="1">
            <a:spLocks noChangeArrowheads="1"/>
          </p:cNvSpPr>
          <p:nvPr/>
        </p:nvSpPr>
        <p:spPr bwMode="auto">
          <a:xfrm>
            <a:off x="762000" y="1066800"/>
            <a:ext cx="184150" cy="336550"/>
          </a:xfrm>
          <a:prstGeom prst="rect">
            <a:avLst/>
          </a:prstGeom>
          <a:noFill/>
          <a:ln w="12700" cap="sq">
            <a:noFill/>
            <a:miter lim="800000"/>
            <a:headEnd type="none" w="sm" len="sm"/>
            <a:tailEnd type="none" w="sm" len="sm"/>
          </a:ln>
        </p:spPr>
        <p:txBody>
          <a:bodyPr wrap="none">
            <a:spAutoFit/>
          </a:bodyPr>
          <a:lstStyle/>
          <a:p>
            <a:endParaRPr lang="pt-BR"/>
          </a:p>
        </p:txBody>
      </p:sp>
      <p:sp>
        <p:nvSpPr>
          <p:cNvPr id="154631" name="Text Box 2055"/>
          <p:cNvSpPr txBox="1">
            <a:spLocks noChangeArrowheads="1"/>
          </p:cNvSpPr>
          <p:nvPr/>
        </p:nvSpPr>
        <p:spPr bwMode="auto">
          <a:xfrm>
            <a:off x="403225" y="373063"/>
            <a:ext cx="663575" cy="336550"/>
          </a:xfrm>
          <a:prstGeom prst="rect">
            <a:avLst/>
          </a:prstGeom>
          <a:noFill/>
          <a:ln w="12700" cap="sq">
            <a:noFill/>
            <a:miter lim="800000"/>
            <a:headEnd type="none" w="sm" len="sm"/>
            <a:tailEnd type="none" w="sm" len="sm"/>
          </a:ln>
        </p:spPr>
        <p:txBody>
          <a:bodyPr>
            <a:spAutoFit/>
          </a:bodyPr>
          <a:lstStyle/>
          <a:p>
            <a:pPr>
              <a:spcBef>
                <a:spcPct val="50000"/>
              </a:spcBef>
            </a:pPr>
            <a:endParaRPr lang="pt-BR"/>
          </a:p>
        </p:txBody>
      </p:sp>
      <p:sp>
        <p:nvSpPr>
          <p:cNvPr id="154632" name="Text Box 2056"/>
          <p:cNvSpPr txBox="1">
            <a:spLocks noChangeArrowheads="1"/>
          </p:cNvSpPr>
          <p:nvPr/>
        </p:nvSpPr>
        <p:spPr bwMode="auto">
          <a:xfrm>
            <a:off x="738188" y="12700"/>
            <a:ext cx="7646987" cy="768350"/>
          </a:xfrm>
          <a:prstGeom prst="rect">
            <a:avLst/>
          </a:prstGeom>
          <a:noFill/>
          <a:ln w="12700" cap="sq">
            <a:noFill/>
            <a:miter lim="800000"/>
            <a:headEnd type="none" w="sm" len="sm"/>
            <a:tailEnd type="none" w="sm" len="sm"/>
          </a:ln>
        </p:spPr>
        <p:txBody>
          <a:bodyPr wrap="none">
            <a:spAutoFit/>
          </a:bodyPr>
          <a:lstStyle/>
          <a:p>
            <a:pPr algn="ctr"/>
            <a:r>
              <a:rPr lang="pt-BR" sz="2200" b="1" dirty="0">
                <a:solidFill>
                  <a:srgbClr val="0000CC"/>
                </a:solidFill>
              </a:rPr>
              <a:t>DURAÇÃO DA CICATRIZ DE QUEIMADA NO CERRADO</a:t>
            </a:r>
          </a:p>
          <a:p>
            <a:pPr algn="ctr"/>
            <a:r>
              <a:rPr lang="pt-BR" sz="2200" b="1" dirty="0" smtClean="0">
                <a:solidFill>
                  <a:srgbClr val="0000CC"/>
                </a:solidFill>
              </a:rPr>
              <a:t>IMAGEM MODIS </a:t>
            </a:r>
            <a:r>
              <a:rPr lang="pt-BR" sz="2200" b="1" dirty="0">
                <a:solidFill>
                  <a:srgbClr val="0000CC"/>
                </a:solidFill>
              </a:rPr>
              <a:t>DE 02 MAIO DE 2010 (60 dias)</a:t>
            </a:r>
          </a:p>
        </p:txBody>
      </p:sp>
      <p:pic>
        <p:nvPicPr>
          <p:cNvPr id="154633" name="Picture 2058" descr="C:\Temp\MATO_GROSSO_QUEIMADAS\e-02maio2010_QUEIMADAS_5.gif"/>
          <p:cNvPicPr>
            <a:picLocks noChangeAspect="1" noChangeArrowheads="1"/>
          </p:cNvPicPr>
          <p:nvPr/>
        </p:nvPicPr>
        <p:blipFill>
          <a:blip r:embed="rId2" cstate="print"/>
          <a:srcRect/>
          <a:stretch>
            <a:fillRect/>
          </a:stretch>
        </p:blipFill>
        <p:spPr bwMode="auto">
          <a:xfrm>
            <a:off x="723900" y="817563"/>
            <a:ext cx="7696200" cy="5384800"/>
          </a:xfrm>
          <a:prstGeom prst="rect">
            <a:avLst/>
          </a:prstGeom>
          <a:noFill/>
          <a:ln w="9525">
            <a:noFill/>
            <a:miter lim="800000"/>
            <a:headEnd/>
            <a:tailEnd/>
          </a:ln>
        </p:spPr>
      </p:pic>
      <p:sp>
        <p:nvSpPr>
          <p:cNvPr id="11" name="CaixaDeTexto 10"/>
          <p:cNvSpPr txBox="1"/>
          <p:nvPr/>
        </p:nvSpPr>
        <p:spPr>
          <a:xfrm>
            <a:off x="9525" y="6239053"/>
            <a:ext cx="9108504" cy="646331"/>
          </a:xfrm>
          <a:prstGeom prst="rect">
            <a:avLst/>
          </a:prstGeom>
          <a:solidFill>
            <a:schemeClr val="bg1"/>
          </a:solidFill>
        </p:spPr>
        <p:txBody>
          <a:bodyPr wrap="square" rtlCol="0">
            <a:spAutoFit/>
          </a:bodyPr>
          <a:lstStyle/>
          <a:p>
            <a:pPr algn="just"/>
            <a:r>
              <a:rPr lang="pt-BR" sz="1200" dirty="0" smtClean="0">
                <a:solidFill>
                  <a:srgbClr val="0000FF"/>
                </a:solidFill>
              </a:rPr>
              <a:t>Este slide mostra uma imagem diária MODIS do  dia 02 de maio. O objetivo da sequência das imagens seguintes é entender a duração de uma cicatriz de queimada (negra), sobre a imagem diária do MODIS. Favor observar que as cicatrizes continuam mudando de lugar, quando são observadas no dia 02 maio ( 60 dias antes da 1º observação feita em 28 de junho).’’’</a:t>
            </a:r>
          </a:p>
        </p:txBody>
      </p:sp>
    </p:spTree>
    <p:extLst>
      <p:ext uri="{BB962C8B-B14F-4D97-AF65-F5344CB8AC3E}">
        <p14:creationId xmlns:p14="http://schemas.microsoft.com/office/powerpoint/2010/main" val="2735647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55651" name="Text Box 3"/>
          <p:cNvSpPr txBox="1">
            <a:spLocks noChangeArrowheads="1"/>
          </p:cNvSpPr>
          <p:nvPr/>
        </p:nvSpPr>
        <p:spPr bwMode="auto">
          <a:xfrm>
            <a:off x="4475163" y="3079750"/>
            <a:ext cx="184150" cy="457200"/>
          </a:xfrm>
          <a:prstGeom prst="rect">
            <a:avLst/>
          </a:prstGeom>
          <a:noFill/>
          <a:ln w="12700" cap="sq">
            <a:noFill/>
            <a:miter lim="800000"/>
            <a:headEnd type="none" w="sm" len="sm"/>
            <a:tailEnd type="none" w="sm" len="sm"/>
          </a:ln>
        </p:spPr>
        <p:txBody>
          <a:bodyPr wrap="none">
            <a:spAutoFit/>
          </a:bodyPr>
          <a:lstStyle/>
          <a:p>
            <a:endParaRPr lang="pt-BR">
              <a:solidFill>
                <a:srgbClr val="000099"/>
              </a:solidFill>
            </a:endParaRPr>
          </a:p>
        </p:txBody>
      </p:sp>
      <p:sp>
        <p:nvSpPr>
          <p:cNvPr id="155652" name="Text Box 4"/>
          <p:cNvSpPr txBox="1">
            <a:spLocks noChangeArrowheads="1"/>
          </p:cNvSpPr>
          <p:nvPr/>
        </p:nvSpPr>
        <p:spPr bwMode="auto">
          <a:xfrm>
            <a:off x="2574925" y="290513"/>
            <a:ext cx="184150" cy="336550"/>
          </a:xfrm>
          <a:prstGeom prst="rect">
            <a:avLst/>
          </a:prstGeom>
          <a:noFill/>
          <a:ln w="12700" cap="sq">
            <a:noFill/>
            <a:miter lim="800000"/>
            <a:headEnd type="none" w="sm" len="sm"/>
            <a:tailEnd type="none" w="sm" len="sm"/>
          </a:ln>
        </p:spPr>
        <p:txBody>
          <a:bodyPr wrap="none">
            <a:spAutoFit/>
          </a:bodyPr>
          <a:lstStyle/>
          <a:p>
            <a:endParaRPr lang="pt-BR"/>
          </a:p>
        </p:txBody>
      </p:sp>
      <p:sp>
        <p:nvSpPr>
          <p:cNvPr id="155653" name="Text Box 5"/>
          <p:cNvSpPr txBox="1">
            <a:spLocks noChangeArrowheads="1"/>
          </p:cNvSpPr>
          <p:nvPr/>
        </p:nvSpPr>
        <p:spPr bwMode="auto">
          <a:xfrm>
            <a:off x="2162175" y="425450"/>
            <a:ext cx="261938" cy="461963"/>
          </a:xfrm>
          <a:prstGeom prst="rect">
            <a:avLst/>
          </a:prstGeom>
          <a:noFill/>
          <a:ln w="12700" cap="sq">
            <a:noFill/>
            <a:miter lim="800000"/>
            <a:headEnd type="none" w="sm" len="sm"/>
            <a:tailEnd type="none" w="sm" len="sm"/>
          </a:ln>
        </p:spPr>
        <p:txBody>
          <a:bodyPr wrap="none">
            <a:spAutoFit/>
          </a:bodyPr>
          <a:lstStyle/>
          <a:p>
            <a:r>
              <a:rPr lang="pt-BR"/>
              <a:t> </a:t>
            </a:r>
          </a:p>
        </p:txBody>
      </p:sp>
      <p:sp>
        <p:nvSpPr>
          <p:cNvPr id="155654" name="Text Box 6"/>
          <p:cNvSpPr txBox="1">
            <a:spLocks noChangeArrowheads="1"/>
          </p:cNvSpPr>
          <p:nvPr/>
        </p:nvSpPr>
        <p:spPr bwMode="auto">
          <a:xfrm>
            <a:off x="762000" y="1066800"/>
            <a:ext cx="184150" cy="336550"/>
          </a:xfrm>
          <a:prstGeom prst="rect">
            <a:avLst/>
          </a:prstGeom>
          <a:noFill/>
          <a:ln w="12700" cap="sq">
            <a:noFill/>
            <a:miter lim="800000"/>
            <a:headEnd type="none" w="sm" len="sm"/>
            <a:tailEnd type="none" w="sm" len="sm"/>
          </a:ln>
        </p:spPr>
        <p:txBody>
          <a:bodyPr wrap="none">
            <a:spAutoFit/>
          </a:bodyPr>
          <a:lstStyle/>
          <a:p>
            <a:endParaRPr lang="pt-BR"/>
          </a:p>
        </p:txBody>
      </p:sp>
      <p:sp>
        <p:nvSpPr>
          <p:cNvPr id="155655" name="Text Box 7"/>
          <p:cNvSpPr txBox="1">
            <a:spLocks noChangeArrowheads="1"/>
          </p:cNvSpPr>
          <p:nvPr/>
        </p:nvSpPr>
        <p:spPr bwMode="auto">
          <a:xfrm>
            <a:off x="403225" y="373063"/>
            <a:ext cx="663575" cy="336550"/>
          </a:xfrm>
          <a:prstGeom prst="rect">
            <a:avLst/>
          </a:prstGeom>
          <a:noFill/>
          <a:ln w="12700" cap="sq">
            <a:noFill/>
            <a:miter lim="800000"/>
            <a:headEnd type="none" w="sm" len="sm"/>
            <a:tailEnd type="none" w="sm" len="sm"/>
          </a:ln>
        </p:spPr>
        <p:txBody>
          <a:bodyPr>
            <a:spAutoFit/>
          </a:bodyPr>
          <a:lstStyle/>
          <a:p>
            <a:pPr>
              <a:spcBef>
                <a:spcPct val="50000"/>
              </a:spcBef>
            </a:pPr>
            <a:endParaRPr lang="pt-BR"/>
          </a:p>
        </p:txBody>
      </p:sp>
      <p:sp>
        <p:nvSpPr>
          <p:cNvPr id="155656" name="Text Box 8"/>
          <p:cNvSpPr txBox="1">
            <a:spLocks noChangeArrowheads="1"/>
          </p:cNvSpPr>
          <p:nvPr/>
        </p:nvSpPr>
        <p:spPr bwMode="auto">
          <a:xfrm>
            <a:off x="742950" y="-26988"/>
            <a:ext cx="7646988" cy="768351"/>
          </a:xfrm>
          <a:prstGeom prst="rect">
            <a:avLst/>
          </a:prstGeom>
          <a:noFill/>
          <a:ln w="12700" cap="sq">
            <a:noFill/>
            <a:miter lim="800000"/>
            <a:headEnd type="none" w="sm" len="sm"/>
            <a:tailEnd type="none" w="sm" len="sm"/>
          </a:ln>
        </p:spPr>
        <p:txBody>
          <a:bodyPr wrap="none">
            <a:spAutoFit/>
          </a:bodyPr>
          <a:lstStyle/>
          <a:p>
            <a:pPr algn="ctr"/>
            <a:r>
              <a:rPr lang="pt-BR" sz="2200" b="1" dirty="0">
                <a:solidFill>
                  <a:srgbClr val="0000CC"/>
                </a:solidFill>
              </a:rPr>
              <a:t>DURAÇÃO DA CICATRIZ DE QUEIMADA NO CERRADO</a:t>
            </a:r>
          </a:p>
          <a:p>
            <a:pPr algn="ctr"/>
            <a:r>
              <a:rPr lang="pt-BR" sz="2200" b="1" dirty="0" smtClean="0">
                <a:solidFill>
                  <a:srgbClr val="0000CC"/>
                </a:solidFill>
              </a:rPr>
              <a:t>IMAGEM MODIS </a:t>
            </a:r>
            <a:r>
              <a:rPr lang="pt-BR" sz="2200" b="1" dirty="0">
                <a:solidFill>
                  <a:srgbClr val="0000CC"/>
                </a:solidFill>
              </a:rPr>
              <a:t>FRAÇÃO SOMBRA 28 JUNHO DE 2010</a:t>
            </a:r>
          </a:p>
        </p:txBody>
      </p:sp>
      <p:pic>
        <p:nvPicPr>
          <p:cNvPr id="155657" name="Picture 10" descr="C:\Temp\MATO_GROSSO_QUEIMADAS\f-Fração_sombra_QUEIMADAS_4.gif"/>
          <p:cNvPicPr>
            <a:picLocks noChangeAspect="1" noChangeArrowheads="1"/>
          </p:cNvPicPr>
          <p:nvPr/>
        </p:nvPicPr>
        <p:blipFill>
          <a:blip r:embed="rId2" cstate="print"/>
          <a:srcRect/>
          <a:stretch>
            <a:fillRect/>
          </a:stretch>
        </p:blipFill>
        <p:spPr bwMode="auto">
          <a:xfrm>
            <a:off x="723900" y="803275"/>
            <a:ext cx="7696200" cy="5384800"/>
          </a:xfrm>
          <a:prstGeom prst="rect">
            <a:avLst/>
          </a:prstGeom>
          <a:solidFill>
            <a:schemeClr val="bg1"/>
          </a:solidFill>
          <a:ln w="9525">
            <a:noFill/>
            <a:miter lim="800000"/>
            <a:headEnd/>
            <a:tailEnd/>
          </a:ln>
        </p:spPr>
      </p:pic>
      <p:sp>
        <p:nvSpPr>
          <p:cNvPr id="12" name="CaixaDeTexto 11"/>
          <p:cNvSpPr txBox="1"/>
          <p:nvPr/>
        </p:nvSpPr>
        <p:spPr>
          <a:xfrm>
            <a:off x="25971" y="5911140"/>
            <a:ext cx="9108504" cy="830997"/>
          </a:xfrm>
          <a:prstGeom prst="rect">
            <a:avLst/>
          </a:prstGeom>
          <a:solidFill>
            <a:schemeClr val="bg1"/>
          </a:solidFill>
        </p:spPr>
        <p:txBody>
          <a:bodyPr wrap="square" rtlCol="0">
            <a:spAutoFit/>
          </a:bodyPr>
          <a:lstStyle/>
          <a:p>
            <a:pPr algn="just"/>
            <a:r>
              <a:rPr lang="pt-BR" sz="1200" dirty="0" smtClean="0">
                <a:solidFill>
                  <a:srgbClr val="0000FF"/>
                </a:solidFill>
              </a:rPr>
              <a:t>Este slide mostra a imagem fração sombra do MODIS do  dia 28 junho . Observar que sobre a imagem fração sombra de 28 de junho de 2010 reflete, com clareza, todas as cicatrizes (claro) estudadas, nas imagens coloridas de 14, 30, 45 e 60 dias antes da observação de 28 de junho, todos os polígonos antigos  foram observadas sobre esta imagem de 28 de junho. Foi demonstrado que esta imagem fração sombra é sensível e detecta  cicatriz de queimada (claro) até 60 dias antes do evento. Na metodologia final, observação mensal é suficiente para detectar áreas queimadas.  </a:t>
            </a:r>
          </a:p>
        </p:txBody>
      </p:sp>
    </p:spTree>
    <p:extLst>
      <p:ext uri="{BB962C8B-B14F-4D97-AF65-F5344CB8AC3E}">
        <p14:creationId xmlns:p14="http://schemas.microsoft.com/office/powerpoint/2010/main" val="3083607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4475163" y="3079750"/>
            <a:ext cx="184150" cy="457200"/>
          </a:xfrm>
          <a:prstGeom prst="rect">
            <a:avLst/>
          </a:prstGeom>
          <a:noFill/>
          <a:ln w="12700" cap="sq">
            <a:noFill/>
            <a:miter lim="800000"/>
            <a:headEnd type="none" w="sm" len="sm"/>
            <a:tailEnd type="none" w="sm" len="sm"/>
          </a:ln>
        </p:spPr>
        <p:txBody>
          <a:bodyPr wrap="none">
            <a:spAutoFit/>
          </a:bodyPr>
          <a:lstStyle/>
          <a:p>
            <a:endParaRPr lang="pt-BR">
              <a:solidFill>
                <a:srgbClr val="000099"/>
              </a:solidFill>
            </a:endParaRPr>
          </a:p>
        </p:txBody>
      </p:sp>
      <p:pic>
        <p:nvPicPr>
          <p:cNvPr id="156675" name="Picture 3" descr="C:\Temp\MATO_GROSSO_QUEIMADAS\h1-Seg_Fração_sombra_QUEIMADAS_4.gif"/>
          <p:cNvPicPr>
            <a:picLocks noChangeAspect="1" noChangeArrowheads="1"/>
          </p:cNvPicPr>
          <p:nvPr/>
        </p:nvPicPr>
        <p:blipFill>
          <a:blip r:embed="rId2" cstate="print"/>
          <a:srcRect/>
          <a:stretch>
            <a:fillRect/>
          </a:stretch>
        </p:blipFill>
        <p:spPr bwMode="auto">
          <a:xfrm>
            <a:off x="723900" y="801688"/>
            <a:ext cx="7696200" cy="5386387"/>
          </a:xfrm>
          <a:prstGeom prst="rect">
            <a:avLst/>
          </a:prstGeom>
          <a:noFill/>
          <a:ln w="9525">
            <a:noFill/>
            <a:miter lim="800000"/>
            <a:headEnd/>
            <a:tailEnd/>
          </a:ln>
        </p:spPr>
      </p:pic>
      <p:sp>
        <p:nvSpPr>
          <p:cNvPr id="156676" name="Text Box 4"/>
          <p:cNvSpPr txBox="1">
            <a:spLocks noChangeArrowheads="1"/>
          </p:cNvSpPr>
          <p:nvPr/>
        </p:nvSpPr>
        <p:spPr bwMode="auto">
          <a:xfrm>
            <a:off x="866051" y="-4763"/>
            <a:ext cx="7799251" cy="769441"/>
          </a:xfrm>
          <a:prstGeom prst="rect">
            <a:avLst/>
          </a:prstGeom>
          <a:noFill/>
          <a:ln w="12700" cap="sq">
            <a:noFill/>
            <a:miter lim="800000"/>
            <a:headEnd type="none" w="sm" len="sm"/>
            <a:tailEnd type="none" w="sm" len="sm"/>
          </a:ln>
        </p:spPr>
        <p:txBody>
          <a:bodyPr wrap="none">
            <a:spAutoFit/>
          </a:bodyPr>
          <a:lstStyle/>
          <a:p>
            <a:pPr algn="ctr"/>
            <a:r>
              <a:rPr lang="pt-BR" sz="2200" b="1" dirty="0">
                <a:solidFill>
                  <a:srgbClr val="0000CC"/>
                </a:solidFill>
              </a:rPr>
              <a:t>SEGMENTAÇÃO DA </a:t>
            </a:r>
            <a:r>
              <a:rPr lang="pt-BR" sz="2200" b="1" dirty="0" smtClean="0">
                <a:solidFill>
                  <a:srgbClr val="0000CC"/>
                </a:solidFill>
              </a:rPr>
              <a:t>IMAGEM MODIS </a:t>
            </a:r>
            <a:r>
              <a:rPr lang="pt-BR" sz="2200" b="1" dirty="0">
                <a:solidFill>
                  <a:srgbClr val="0000CC"/>
                </a:solidFill>
              </a:rPr>
              <a:t>FRAÇÃO SOMBRA</a:t>
            </a:r>
          </a:p>
          <a:p>
            <a:pPr algn="ctr"/>
            <a:r>
              <a:rPr lang="pt-BR" sz="2200" b="1" dirty="0">
                <a:solidFill>
                  <a:srgbClr val="0000CC"/>
                </a:solidFill>
              </a:rPr>
              <a:t>28 JUNHO DE 2010</a:t>
            </a:r>
          </a:p>
        </p:txBody>
      </p:sp>
      <p:sp>
        <p:nvSpPr>
          <p:cNvPr id="6" name="CaixaDeTexto 5"/>
          <p:cNvSpPr txBox="1"/>
          <p:nvPr/>
        </p:nvSpPr>
        <p:spPr>
          <a:xfrm>
            <a:off x="16446" y="6093296"/>
            <a:ext cx="9108504" cy="646331"/>
          </a:xfrm>
          <a:prstGeom prst="rect">
            <a:avLst/>
          </a:prstGeom>
          <a:solidFill>
            <a:schemeClr val="bg1"/>
          </a:solidFill>
        </p:spPr>
        <p:txBody>
          <a:bodyPr wrap="square" rtlCol="0">
            <a:spAutoFit/>
          </a:bodyPr>
          <a:lstStyle/>
          <a:p>
            <a:pPr algn="just"/>
            <a:r>
              <a:rPr lang="pt-BR" sz="1200" dirty="0" smtClean="0">
                <a:solidFill>
                  <a:srgbClr val="0000FF"/>
                </a:solidFill>
              </a:rPr>
              <a:t>Este slide mostra a imagem fração sombra do MODIS do dia 28 junho, devidamente segmentada, para classificar e mapear as cicatrizes de queimadas. Observar que sobre a imagem fração sombra de 28 de junho de 2010 reflete, com clareza, todas as cicatrizes estudadas, nas imagens coloridas de 14, 30, 45 e 60, dias antes da 1º observação, os polígonos de queimadas,  foram observadas sobre uma única imagem de 28 de junho. </a:t>
            </a:r>
          </a:p>
        </p:txBody>
      </p:sp>
    </p:spTree>
    <p:extLst>
      <p:ext uri="{BB962C8B-B14F-4D97-AF65-F5344CB8AC3E}">
        <p14:creationId xmlns:p14="http://schemas.microsoft.com/office/powerpoint/2010/main" val="2099581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57699" name="Text Box 3"/>
          <p:cNvSpPr txBox="1">
            <a:spLocks noChangeArrowheads="1"/>
          </p:cNvSpPr>
          <p:nvPr/>
        </p:nvSpPr>
        <p:spPr bwMode="auto">
          <a:xfrm>
            <a:off x="4475163" y="3079750"/>
            <a:ext cx="184150" cy="457200"/>
          </a:xfrm>
          <a:prstGeom prst="rect">
            <a:avLst/>
          </a:prstGeom>
          <a:noFill/>
          <a:ln w="12700" cap="sq">
            <a:noFill/>
            <a:miter lim="800000"/>
            <a:headEnd type="none" w="sm" len="sm"/>
            <a:tailEnd type="none" w="sm" len="sm"/>
          </a:ln>
        </p:spPr>
        <p:txBody>
          <a:bodyPr wrap="none">
            <a:spAutoFit/>
          </a:bodyPr>
          <a:lstStyle/>
          <a:p>
            <a:endParaRPr lang="pt-BR">
              <a:solidFill>
                <a:srgbClr val="000099"/>
              </a:solidFill>
            </a:endParaRPr>
          </a:p>
        </p:txBody>
      </p:sp>
      <p:pic>
        <p:nvPicPr>
          <p:cNvPr id="157700" name="Picture 4" descr="C:\Temp\MATO_GROSSO_QUEIMADAS\h-Classificação_QUEIMADAS_6.gif"/>
          <p:cNvPicPr>
            <a:picLocks noChangeAspect="1" noChangeArrowheads="1"/>
          </p:cNvPicPr>
          <p:nvPr/>
        </p:nvPicPr>
        <p:blipFill>
          <a:blip r:embed="rId2" cstate="print"/>
          <a:srcRect/>
          <a:stretch>
            <a:fillRect/>
          </a:stretch>
        </p:blipFill>
        <p:spPr bwMode="auto">
          <a:xfrm>
            <a:off x="723900" y="804863"/>
            <a:ext cx="7696200" cy="5384800"/>
          </a:xfrm>
          <a:prstGeom prst="rect">
            <a:avLst/>
          </a:prstGeom>
          <a:noFill/>
          <a:ln w="9525">
            <a:noFill/>
            <a:miter lim="800000"/>
            <a:headEnd/>
            <a:tailEnd/>
          </a:ln>
        </p:spPr>
      </p:pic>
      <p:sp>
        <p:nvSpPr>
          <p:cNvPr id="157701" name="Text Box 5"/>
          <p:cNvSpPr txBox="1">
            <a:spLocks noChangeArrowheads="1"/>
          </p:cNvSpPr>
          <p:nvPr/>
        </p:nvSpPr>
        <p:spPr bwMode="auto">
          <a:xfrm>
            <a:off x="767797" y="-4763"/>
            <a:ext cx="7914795" cy="769441"/>
          </a:xfrm>
          <a:prstGeom prst="rect">
            <a:avLst/>
          </a:prstGeom>
          <a:noFill/>
          <a:ln w="12700" cap="sq">
            <a:noFill/>
            <a:miter lim="800000"/>
            <a:headEnd type="none" w="sm" len="sm"/>
            <a:tailEnd type="none" w="sm" len="sm"/>
          </a:ln>
        </p:spPr>
        <p:txBody>
          <a:bodyPr wrap="none">
            <a:spAutoFit/>
          </a:bodyPr>
          <a:lstStyle/>
          <a:p>
            <a:pPr algn="ctr"/>
            <a:r>
              <a:rPr lang="pt-BR" sz="2200" b="1" dirty="0">
                <a:solidFill>
                  <a:srgbClr val="0000CC"/>
                </a:solidFill>
              </a:rPr>
              <a:t>CLASSIFICAÇÃO DA </a:t>
            </a:r>
            <a:r>
              <a:rPr lang="pt-BR" sz="2200" b="1" dirty="0" smtClean="0">
                <a:solidFill>
                  <a:srgbClr val="0000CC"/>
                </a:solidFill>
              </a:rPr>
              <a:t>IMAGEM MODIS </a:t>
            </a:r>
            <a:r>
              <a:rPr lang="pt-BR" sz="2200" b="1" dirty="0">
                <a:solidFill>
                  <a:srgbClr val="0000CC"/>
                </a:solidFill>
              </a:rPr>
              <a:t>FRAÇÃO SOMBRA</a:t>
            </a:r>
          </a:p>
          <a:p>
            <a:pPr algn="ctr"/>
            <a:r>
              <a:rPr lang="pt-BR" sz="2200" b="1" dirty="0">
                <a:solidFill>
                  <a:srgbClr val="0000CC"/>
                </a:solidFill>
              </a:rPr>
              <a:t>28 JUNHO DE 2010</a:t>
            </a:r>
          </a:p>
        </p:txBody>
      </p:sp>
      <p:sp>
        <p:nvSpPr>
          <p:cNvPr id="7" name="CaixaDeTexto 6"/>
          <p:cNvSpPr txBox="1"/>
          <p:nvPr/>
        </p:nvSpPr>
        <p:spPr>
          <a:xfrm>
            <a:off x="16446" y="6108834"/>
            <a:ext cx="9108504" cy="646331"/>
          </a:xfrm>
          <a:prstGeom prst="rect">
            <a:avLst/>
          </a:prstGeom>
          <a:solidFill>
            <a:schemeClr val="bg1"/>
          </a:solidFill>
        </p:spPr>
        <p:txBody>
          <a:bodyPr wrap="square" rtlCol="0">
            <a:spAutoFit/>
          </a:bodyPr>
          <a:lstStyle/>
          <a:p>
            <a:pPr algn="just"/>
            <a:r>
              <a:rPr lang="pt-BR" sz="1200" dirty="0" smtClean="0">
                <a:solidFill>
                  <a:srgbClr val="0000FF"/>
                </a:solidFill>
              </a:rPr>
              <a:t>Este slide mostra a classificação da imagem fração sombra do MODIS, do  dia 28 junho, devidamente mapeadas as cicatrizes de queimadas (cor azul). Observar que sobre a imagem fração sombra de 28 de junho de 2010 (1ª data de observação) reflete, com clareza, todas as cicatrizes estudadas, nas imagens coloridas de 14, 30, 45 e 60 dias antes da 1º observação, os polígonos  foram mapeados sobre a imagem de 28 de junho. </a:t>
            </a:r>
          </a:p>
        </p:txBody>
      </p:sp>
    </p:spTree>
    <p:extLst>
      <p:ext uri="{BB962C8B-B14F-4D97-AF65-F5344CB8AC3E}">
        <p14:creationId xmlns:p14="http://schemas.microsoft.com/office/powerpoint/2010/main" val="2498577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58723" name="Text Box 3"/>
          <p:cNvSpPr txBox="1">
            <a:spLocks noChangeArrowheads="1"/>
          </p:cNvSpPr>
          <p:nvPr/>
        </p:nvSpPr>
        <p:spPr bwMode="auto">
          <a:xfrm>
            <a:off x="4475163" y="3079750"/>
            <a:ext cx="184150" cy="457200"/>
          </a:xfrm>
          <a:prstGeom prst="rect">
            <a:avLst/>
          </a:prstGeom>
          <a:noFill/>
          <a:ln w="12700" cap="sq">
            <a:noFill/>
            <a:miter lim="800000"/>
            <a:headEnd type="none" w="sm" len="sm"/>
            <a:tailEnd type="none" w="sm" len="sm"/>
          </a:ln>
        </p:spPr>
        <p:txBody>
          <a:bodyPr wrap="none">
            <a:spAutoFit/>
          </a:bodyPr>
          <a:lstStyle/>
          <a:p>
            <a:endParaRPr lang="pt-BR">
              <a:solidFill>
                <a:srgbClr val="000099"/>
              </a:solidFill>
            </a:endParaRPr>
          </a:p>
        </p:txBody>
      </p:sp>
      <p:pic>
        <p:nvPicPr>
          <p:cNvPr id="158724" name="Picture 4" descr="C:\Temp\MATO_GROSSO_QUEIMADAS\i-MATO_GROSSO_QUEIMADAS_7.gif"/>
          <p:cNvPicPr>
            <a:picLocks noChangeAspect="1" noChangeArrowheads="1"/>
          </p:cNvPicPr>
          <p:nvPr/>
        </p:nvPicPr>
        <p:blipFill>
          <a:blip r:embed="rId2" cstate="print"/>
          <a:srcRect/>
          <a:stretch>
            <a:fillRect/>
          </a:stretch>
        </p:blipFill>
        <p:spPr bwMode="auto">
          <a:xfrm>
            <a:off x="733425" y="800100"/>
            <a:ext cx="7696200" cy="5386388"/>
          </a:xfrm>
          <a:prstGeom prst="rect">
            <a:avLst/>
          </a:prstGeom>
          <a:noFill/>
          <a:ln w="9525">
            <a:noFill/>
            <a:miter lim="800000"/>
            <a:headEnd/>
            <a:tailEnd/>
          </a:ln>
        </p:spPr>
      </p:pic>
      <p:sp>
        <p:nvSpPr>
          <p:cNvPr id="158725" name="Text Box 5"/>
          <p:cNvSpPr txBox="1">
            <a:spLocks noChangeArrowheads="1"/>
          </p:cNvSpPr>
          <p:nvPr/>
        </p:nvSpPr>
        <p:spPr bwMode="auto">
          <a:xfrm>
            <a:off x="875974" y="212725"/>
            <a:ext cx="7539693" cy="430887"/>
          </a:xfrm>
          <a:prstGeom prst="rect">
            <a:avLst/>
          </a:prstGeom>
          <a:noFill/>
          <a:ln w="12700" cap="sq">
            <a:noFill/>
            <a:miter lim="800000"/>
            <a:headEnd type="none" w="sm" len="sm"/>
            <a:tailEnd type="none" w="sm" len="sm"/>
          </a:ln>
        </p:spPr>
        <p:txBody>
          <a:bodyPr wrap="none">
            <a:spAutoFit/>
          </a:bodyPr>
          <a:lstStyle/>
          <a:p>
            <a:pPr algn="ctr"/>
            <a:r>
              <a:rPr lang="pt-BR" sz="2200" b="1" dirty="0" smtClean="0">
                <a:solidFill>
                  <a:srgbClr val="0000CC"/>
                </a:solidFill>
              </a:rPr>
              <a:t>IMAGEM MODIS </a:t>
            </a:r>
            <a:r>
              <a:rPr lang="pt-BR" sz="2200" b="1" dirty="0">
                <a:solidFill>
                  <a:srgbClr val="0000CC"/>
                </a:solidFill>
              </a:rPr>
              <a:t>FRAÇÃO SOMBRA 28 JUNHO DE 2010</a:t>
            </a:r>
          </a:p>
        </p:txBody>
      </p:sp>
      <p:sp>
        <p:nvSpPr>
          <p:cNvPr id="7" name="CaixaDeTexto 6"/>
          <p:cNvSpPr txBox="1"/>
          <p:nvPr/>
        </p:nvSpPr>
        <p:spPr>
          <a:xfrm>
            <a:off x="16446" y="6167045"/>
            <a:ext cx="9108504" cy="646331"/>
          </a:xfrm>
          <a:prstGeom prst="rect">
            <a:avLst/>
          </a:prstGeom>
          <a:solidFill>
            <a:schemeClr val="bg1"/>
          </a:solidFill>
        </p:spPr>
        <p:txBody>
          <a:bodyPr wrap="square" rtlCol="0">
            <a:spAutoFit/>
          </a:bodyPr>
          <a:lstStyle/>
          <a:p>
            <a:pPr algn="just"/>
            <a:r>
              <a:rPr lang="pt-BR" sz="1200" dirty="0" smtClean="0">
                <a:solidFill>
                  <a:srgbClr val="0000FF"/>
                </a:solidFill>
              </a:rPr>
              <a:t>Este slide mostra a imagem fração sombra, MODIS do  dia 28 junho, onde aparecem as cicatrizes de queimadas (claro). Observar que sobre a imagem fração sombra de 28 de junho de 2010 reflete, com clareza, todas as cicatrizes estudadas, nas imagens coloridas de 14, 30, 45 e 60 dias antes da 1º observação, os polígonos  foram observadas sobre a imagem de 28 de junho. (favor voltar os slides e avançar). </a:t>
            </a:r>
          </a:p>
        </p:txBody>
      </p:sp>
    </p:spTree>
    <p:extLst>
      <p:ext uri="{BB962C8B-B14F-4D97-AF65-F5344CB8AC3E}">
        <p14:creationId xmlns:p14="http://schemas.microsoft.com/office/powerpoint/2010/main" val="1055031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1026" descr="C:\Temp\MATO_GROSSO_QUEIMADAS\n-Fração_sombra_QUEIMADAS_6.gif"/>
          <p:cNvPicPr>
            <a:picLocks noChangeAspect="1" noChangeArrowheads="1"/>
          </p:cNvPicPr>
          <p:nvPr/>
        </p:nvPicPr>
        <p:blipFill>
          <a:blip r:embed="rId2" cstate="print"/>
          <a:srcRect/>
          <a:stretch>
            <a:fillRect/>
          </a:stretch>
        </p:blipFill>
        <p:spPr bwMode="auto">
          <a:xfrm>
            <a:off x="736600" y="800100"/>
            <a:ext cx="7689850" cy="5386388"/>
          </a:xfrm>
          <a:prstGeom prst="rect">
            <a:avLst/>
          </a:prstGeom>
          <a:noFill/>
          <a:ln w="9525">
            <a:noFill/>
            <a:miter lim="800000"/>
            <a:headEnd/>
            <a:tailEnd/>
          </a:ln>
        </p:spPr>
      </p:pic>
      <p:sp>
        <p:nvSpPr>
          <p:cNvPr id="159747" name="Text Box 1027"/>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59748" name="Text Box 1028"/>
          <p:cNvSpPr txBox="1">
            <a:spLocks noChangeArrowheads="1"/>
          </p:cNvSpPr>
          <p:nvPr/>
        </p:nvSpPr>
        <p:spPr bwMode="auto">
          <a:xfrm>
            <a:off x="4475163" y="3079750"/>
            <a:ext cx="184150" cy="457200"/>
          </a:xfrm>
          <a:prstGeom prst="rect">
            <a:avLst/>
          </a:prstGeom>
          <a:noFill/>
          <a:ln w="12700" cap="sq">
            <a:noFill/>
            <a:miter lim="800000"/>
            <a:headEnd type="none" w="sm" len="sm"/>
            <a:tailEnd type="none" w="sm" len="sm"/>
          </a:ln>
        </p:spPr>
        <p:txBody>
          <a:bodyPr wrap="none">
            <a:spAutoFit/>
          </a:bodyPr>
          <a:lstStyle/>
          <a:p>
            <a:endParaRPr lang="pt-BR">
              <a:solidFill>
                <a:srgbClr val="000099"/>
              </a:solidFill>
            </a:endParaRPr>
          </a:p>
        </p:txBody>
      </p:sp>
      <p:sp>
        <p:nvSpPr>
          <p:cNvPr id="159749" name="Text Box 1029"/>
          <p:cNvSpPr txBox="1">
            <a:spLocks noChangeArrowheads="1"/>
          </p:cNvSpPr>
          <p:nvPr/>
        </p:nvSpPr>
        <p:spPr bwMode="auto">
          <a:xfrm>
            <a:off x="1075082" y="4763"/>
            <a:ext cx="7322454" cy="769441"/>
          </a:xfrm>
          <a:prstGeom prst="rect">
            <a:avLst/>
          </a:prstGeom>
          <a:noFill/>
          <a:ln w="12700" cap="sq">
            <a:noFill/>
            <a:miter lim="800000"/>
            <a:headEnd type="none" w="sm" len="sm"/>
            <a:tailEnd type="none" w="sm" len="sm"/>
          </a:ln>
        </p:spPr>
        <p:txBody>
          <a:bodyPr wrap="none">
            <a:spAutoFit/>
          </a:bodyPr>
          <a:lstStyle/>
          <a:p>
            <a:pPr algn="ctr"/>
            <a:r>
              <a:rPr lang="pt-BR" sz="2200" b="1" dirty="0">
                <a:solidFill>
                  <a:srgbClr val="0000CC"/>
                </a:solidFill>
              </a:rPr>
              <a:t>MAPA FINAL DA </a:t>
            </a:r>
            <a:r>
              <a:rPr lang="pt-BR" sz="2200" b="1" dirty="0" smtClean="0">
                <a:solidFill>
                  <a:srgbClr val="0000CC"/>
                </a:solidFill>
              </a:rPr>
              <a:t>IMAGEM MODIS </a:t>
            </a:r>
            <a:r>
              <a:rPr lang="pt-BR" sz="2200" b="1" dirty="0">
                <a:solidFill>
                  <a:srgbClr val="0000CC"/>
                </a:solidFill>
              </a:rPr>
              <a:t>FRAÇÃO SOMBRA</a:t>
            </a:r>
          </a:p>
          <a:p>
            <a:pPr algn="ctr"/>
            <a:r>
              <a:rPr lang="pt-BR" sz="2200" b="1" dirty="0">
                <a:solidFill>
                  <a:srgbClr val="0000CC"/>
                </a:solidFill>
              </a:rPr>
              <a:t>28 JUNHO DE 2010</a:t>
            </a:r>
          </a:p>
        </p:txBody>
      </p:sp>
      <p:sp>
        <p:nvSpPr>
          <p:cNvPr id="6" name="CaixaDeTexto 5"/>
          <p:cNvSpPr txBox="1"/>
          <p:nvPr/>
        </p:nvSpPr>
        <p:spPr>
          <a:xfrm>
            <a:off x="16446" y="5877272"/>
            <a:ext cx="9108504" cy="1015663"/>
          </a:xfrm>
          <a:prstGeom prst="rect">
            <a:avLst/>
          </a:prstGeom>
          <a:solidFill>
            <a:schemeClr val="bg1"/>
          </a:solidFill>
        </p:spPr>
        <p:txBody>
          <a:bodyPr wrap="square" rtlCol="0">
            <a:spAutoFit/>
          </a:bodyPr>
          <a:lstStyle/>
          <a:p>
            <a:pPr algn="just"/>
            <a:r>
              <a:rPr lang="pt-BR" sz="1200" dirty="0" smtClean="0">
                <a:solidFill>
                  <a:srgbClr val="0000FF"/>
                </a:solidFill>
              </a:rPr>
              <a:t>Este slide mostra a imagem fração sombra, MODIS do  dia 28 junho, devidamente, mapeadas as cicatrizes de queimadas (amarelo). Observar que sobre a imagem fração sombra de 28 de junho de 2010 reflete, com clareza, todas as cicatrizes estudadas, nas imagens coloridas de 14, 30, 45 e 60 dias antes da 1º observação, os polígonos de queimadas foram observados sobre a imagem de 28 de junho. O grande problema que ocorre é a semelhança das cicatrizes de queimadas com a Hidrografia (azul). As áreas queimadas obtidas são sempre avaliadas e modificadas, porque são conferidas sobre uma imagem de satélite (informação final é sempre conclusiva).(favor voltar o slide e avançar). </a:t>
            </a:r>
          </a:p>
        </p:txBody>
      </p:sp>
    </p:spTree>
    <p:extLst>
      <p:ext uri="{BB962C8B-B14F-4D97-AF65-F5344CB8AC3E}">
        <p14:creationId xmlns:p14="http://schemas.microsoft.com/office/powerpoint/2010/main" val="1406057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707380518"/>
              </p:ext>
            </p:extLst>
          </p:nvPr>
        </p:nvGraphicFramePr>
        <p:xfrm>
          <a:off x="1180007" y="656762"/>
          <a:ext cx="7280425" cy="6455626"/>
        </p:xfrm>
        <a:graphic>
          <a:graphicData uri="http://schemas.openxmlformats.org/drawingml/2006/table">
            <a:tbl>
              <a:tblPr/>
              <a:tblGrid>
                <a:gridCol w="774660"/>
                <a:gridCol w="5246944"/>
                <a:gridCol w="1258821"/>
              </a:tblGrid>
              <a:tr h="210490">
                <a:tc>
                  <a:txBody>
                    <a:bodyPr/>
                    <a:lstStyle/>
                    <a:p>
                      <a:pP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gn="ctr">
                        <a:lnSpc>
                          <a:spcPct val="115000"/>
                        </a:lnSpc>
                        <a:spcAft>
                          <a:spcPts val="0"/>
                        </a:spcAft>
                      </a:pPr>
                      <a:endParaRPr lang="pt-BR" sz="1400" dirty="0">
                        <a:solidFill>
                          <a:srgbClr val="0000FF"/>
                        </a:solidFill>
                        <a:latin typeface="Arial"/>
                        <a:ea typeface="Calibri"/>
                        <a:cs typeface="Times New Roman"/>
                      </a:endParaRPr>
                    </a:p>
                  </a:txBody>
                  <a:tcPr marL="24848" marR="24848" marT="0" marB="0">
                    <a:lnL>
                      <a:noFill/>
                    </a:lnL>
                    <a:lnR>
                      <a:noFill/>
                    </a:lnR>
                    <a:lnT>
                      <a:noFill/>
                    </a:lnT>
                    <a:lnB>
                      <a:noFill/>
                    </a:lnB>
                  </a:tcPr>
                </a:tc>
                <a:tc>
                  <a:txBody>
                    <a:bodyPr/>
                    <a:lstStyle/>
                    <a:p>
                      <a:pPr algn="ctr">
                        <a:lnSpc>
                          <a:spcPct val="115000"/>
                        </a:lnSpc>
                        <a:spcAft>
                          <a:spcPts val="0"/>
                        </a:spcAft>
                      </a:pPr>
                      <a:r>
                        <a:rPr lang="pt-BR" sz="1400" dirty="0">
                          <a:solidFill>
                            <a:srgbClr val="0000FF"/>
                          </a:solidFill>
                          <a:latin typeface="Arial Black"/>
                          <a:ea typeface="Calibri"/>
                          <a:cs typeface="Times New Roman"/>
                        </a:rPr>
                        <a:t>slide</a:t>
                      </a: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186295">
                <a:tc>
                  <a:txBody>
                    <a:bodyPr/>
                    <a:lstStyle/>
                    <a:p>
                      <a:pPr>
                        <a:lnSpc>
                          <a:spcPct val="115000"/>
                        </a:lnSpc>
                        <a:spcAft>
                          <a:spcPts val="0"/>
                        </a:spcAft>
                      </a:pPr>
                      <a:r>
                        <a:rPr lang="pt-BR" sz="1400" dirty="0">
                          <a:solidFill>
                            <a:srgbClr val="0000FF"/>
                          </a:solidFill>
                          <a:latin typeface="Arial Black"/>
                          <a:ea typeface="Calibri"/>
                          <a:cs typeface="Times New Roman"/>
                        </a:rPr>
                        <a:t>1</a:t>
                      </a: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nSpc>
                          <a:spcPct val="115000"/>
                        </a:lnSpc>
                        <a:spcAft>
                          <a:spcPts val="0"/>
                        </a:spcAft>
                      </a:pPr>
                      <a:r>
                        <a:rPr lang="pt-BR" sz="1400" b="1" dirty="0">
                          <a:solidFill>
                            <a:srgbClr val="0000FF"/>
                          </a:solidFill>
                          <a:latin typeface="Arial"/>
                          <a:ea typeface="Calibri"/>
                          <a:cs typeface="Times New Roman"/>
                        </a:rPr>
                        <a:t>Metodologia para mapear áreas queimadas, Cerrado</a:t>
                      </a:r>
                      <a:r>
                        <a:rPr lang="pt-BR" sz="1400" b="1" dirty="0" smtClean="0">
                          <a:solidFill>
                            <a:srgbClr val="0000FF"/>
                          </a:solidFill>
                          <a:latin typeface="Arial"/>
                          <a:ea typeface="Calibri"/>
                          <a:cs typeface="Times New Roman"/>
                        </a:rPr>
                        <a:t>...............</a:t>
                      </a:r>
                      <a:endParaRPr lang="pt-BR" sz="1400" b="1"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gn="ctr">
                        <a:lnSpc>
                          <a:spcPct val="115000"/>
                        </a:lnSpc>
                        <a:spcAft>
                          <a:spcPts val="0"/>
                        </a:spcAft>
                      </a:pPr>
                      <a:r>
                        <a:rPr lang="pt-BR" sz="1400" dirty="0" smtClean="0">
                          <a:solidFill>
                            <a:srgbClr val="0000FF"/>
                          </a:solidFill>
                          <a:latin typeface="Arial Black"/>
                          <a:ea typeface="Calibri"/>
                          <a:cs typeface="Times New Roman"/>
                        </a:rPr>
                        <a:t>3</a:t>
                      </a: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186295">
                <a:tc>
                  <a:txBody>
                    <a:bodyPr/>
                    <a:lstStyle/>
                    <a:p>
                      <a:pPr>
                        <a:lnSpc>
                          <a:spcPct val="115000"/>
                        </a:lnSpc>
                        <a:spcAft>
                          <a:spcPts val="0"/>
                        </a:spcAft>
                      </a:pPr>
                      <a:r>
                        <a:rPr lang="pt-BR" sz="1400" dirty="0">
                          <a:solidFill>
                            <a:srgbClr val="0000FF"/>
                          </a:solidFill>
                          <a:latin typeface="Arial Black"/>
                          <a:ea typeface="Calibri"/>
                          <a:cs typeface="Times New Roman"/>
                        </a:rPr>
                        <a:t>2</a:t>
                      </a: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nSpc>
                          <a:spcPct val="115000"/>
                        </a:lnSpc>
                        <a:spcAft>
                          <a:spcPts val="0"/>
                        </a:spcAft>
                      </a:pPr>
                      <a:r>
                        <a:rPr lang="pt-BR" sz="1400" b="1" dirty="0">
                          <a:solidFill>
                            <a:srgbClr val="0000FF"/>
                          </a:solidFill>
                          <a:latin typeface="Arial"/>
                          <a:ea typeface="Calibri"/>
                          <a:cs typeface="Times New Roman"/>
                        </a:rPr>
                        <a:t>Metodologia para mapear áreas queimadas, Floresta</a:t>
                      </a:r>
                      <a:r>
                        <a:rPr lang="pt-BR" sz="1400" b="1" dirty="0" smtClean="0">
                          <a:solidFill>
                            <a:srgbClr val="0000FF"/>
                          </a:solidFill>
                          <a:latin typeface="Arial"/>
                          <a:ea typeface="Calibri"/>
                          <a:cs typeface="Times New Roman"/>
                        </a:rPr>
                        <a:t>...............</a:t>
                      </a:r>
                      <a:endParaRPr lang="pt-BR" sz="1400" b="1"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gn="ctr">
                        <a:lnSpc>
                          <a:spcPct val="115000"/>
                        </a:lnSpc>
                        <a:spcAft>
                          <a:spcPts val="0"/>
                        </a:spcAft>
                      </a:pPr>
                      <a:r>
                        <a:rPr lang="pt-BR" sz="1400" dirty="0" smtClean="0">
                          <a:solidFill>
                            <a:srgbClr val="0000FF"/>
                          </a:solidFill>
                          <a:latin typeface="Arial Black"/>
                          <a:ea typeface="Calibri"/>
                          <a:cs typeface="Times New Roman"/>
                        </a:rPr>
                        <a:t>33</a:t>
                      </a: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186295">
                <a:tc>
                  <a:txBody>
                    <a:bodyPr/>
                    <a:lstStyle/>
                    <a:p>
                      <a:pPr>
                        <a:lnSpc>
                          <a:spcPct val="115000"/>
                        </a:lnSpc>
                        <a:spcAft>
                          <a:spcPts val="0"/>
                        </a:spcAft>
                      </a:pPr>
                      <a:r>
                        <a:rPr lang="pt-BR" sz="1400" b="1" dirty="0">
                          <a:solidFill>
                            <a:srgbClr val="0000FF"/>
                          </a:solidFill>
                          <a:latin typeface="Arial Black" panose="020B0A04020102020204" pitchFamily="34" charset="0"/>
                          <a:ea typeface="Calibri"/>
                          <a:cs typeface="Arial" panose="020B0604020202020204" pitchFamily="34" charset="0"/>
                        </a:rPr>
                        <a:t>3</a:t>
                      </a:r>
                    </a:p>
                  </a:txBody>
                  <a:tcPr marL="24848" marR="24848" marT="0" marB="0">
                    <a:lnL>
                      <a:noFill/>
                    </a:lnL>
                    <a:lnR>
                      <a:noFill/>
                    </a:lnR>
                    <a:lnT>
                      <a:noFill/>
                    </a:lnT>
                    <a:lnB>
                      <a:noFill/>
                    </a:lnB>
                  </a:tcPr>
                </a:tc>
                <a:tc>
                  <a:txBody>
                    <a:bodyPr/>
                    <a:lstStyle/>
                    <a:p>
                      <a:pPr>
                        <a:lnSpc>
                          <a:spcPct val="115000"/>
                        </a:lnSpc>
                        <a:spcAft>
                          <a:spcPts val="0"/>
                        </a:spcAft>
                      </a:pPr>
                      <a:r>
                        <a:rPr lang="pt-BR" sz="1400" b="1" dirty="0" smtClean="0">
                          <a:solidFill>
                            <a:srgbClr val="0000FF"/>
                          </a:solidFill>
                          <a:latin typeface="Arial" panose="020B0604020202020204" pitchFamily="34" charset="0"/>
                          <a:cs typeface="Arial" panose="020B0604020202020204" pitchFamily="34" charset="0"/>
                        </a:rPr>
                        <a:t>Uso do Google Earth Engine, adquirir novos mosaicos............ </a:t>
                      </a:r>
                      <a:endParaRPr lang="pt-BR" sz="1400" b="1" dirty="0">
                        <a:solidFill>
                          <a:srgbClr val="0000FF"/>
                        </a:solidFill>
                        <a:latin typeface="Arial" panose="020B0604020202020204" pitchFamily="34" charset="0"/>
                        <a:ea typeface="Calibri"/>
                        <a:cs typeface="Arial" panose="020B0604020202020204" pitchFamily="34" charset="0"/>
                      </a:endParaRPr>
                    </a:p>
                  </a:txBody>
                  <a:tcPr marL="24848" marR="24848" marT="0" marB="0">
                    <a:lnL>
                      <a:noFill/>
                    </a:lnL>
                    <a:lnR>
                      <a:noFill/>
                    </a:lnR>
                    <a:lnT>
                      <a:noFill/>
                    </a:lnT>
                    <a:lnB>
                      <a:noFill/>
                    </a:lnB>
                  </a:tcPr>
                </a:tc>
                <a:tc>
                  <a:txBody>
                    <a:bodyPr/>
                    <a:lstStyle/>
                    <a:p>
                      <a:pPr algn="ctr">
                        <a:lnSpc>
                          <a:spcPct val="115000"/>
                        </a:lnSpc>
                        <a:spcAft>
                          <a:spcPts val="0"/>
                        </a:spcAft>
                      </a:pPr>
                      <a:r>
                        <a:rPr lang="pt-BR" sz="1400" dirty="0" smtClean="0">
                          <a:solidFill>
                            <a:srgbClr val="0000FF"/>
                          </a:solidFill>
                          <a:latin typeface="Arial Black"/>
                          <a:ea typeface="Calibri"/>
                          <a:cs typeface="Times New Roman"/>
                        </a:rPr>
                        <a:t>43</a:t>
                      </a: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186295">
                <a:tc>
                  <a:txBody>
                    <a:bodyPr/>
                    <a:lstStyle/>
                    <a:p>
                      <a:pPr>
                        <a:lnSpc>
                          <a:spcPct val="115000"/>
                        </a:lnSpc>
                        <a:spcAft>
                          <a:spcPts val="0"/>
                        </a:spcAft>
                      </a:pPr>
                      <a:r>
                        <a:rPr lang="pt-BR" sz="1400" dirty="0" smtClean="0">
                          <a:solidFill>
                            <a:srgbClr val="0000FF"/>
                          </a:solidFill>
                          <a:latin typeface="Arial Black"/>
                          <a:ea typeface="Calibri"/>
                          <a:cs typeface="Times New Roman"/>
                        </a:rPr>
                        <a:t>4</a:t>
                      </a:r>
                    </a:p>
                  </a:txBody>
                  <a:tcPr marL="24848" marR="24848" marT="0" marB="0">
                    <a:lnL>
                      <a:noFill/>
                    </a:lnL>
                    <a:lnR>
                      <a:noFill/>
                    </a:lnR>
                    <a:lnT>
                      <a:noFill/>
                    </a:lnT>
                    <a:lnB>
                      <a:noFill/>
                    </a:lnB>
                  </a:tcPr>
                </a:tc>
                <a:tc>
                  <a:txBody>
                    <a:bodyPr/>
                    <a:lstStyle/>
                    <a:p>
                      <a:pPr>
                        <a:lnSpc>
                          <a:spcPct val="115000"/>
                        </a:lnSpc>
                        <a:spcAft>
                          <a:spcPts val="0"/>
                        </a:spcAft>
                      </a:pPr>
                      <a:r>
                        <a:rPr lang="pt-BR" sz="1400" b="1" dirty="0" smtClean="0">
                          <a:solidFill>
                            <a:srgbClr val="0000FF"/>
                          </a:solidFill>
                          <a:latin typeface="Arial" panose="020B0604020202020204" pitchFamily="34" charset="0"/>
                          <a:cs typeface="Arial" panose="020B0604020202020204" pitchFamily="34" charset="0"/>
                        </a:rPr>
                        <a:t>Mapear cicatrizes de queimadas: sobre Mosaicos OLI, MODIS</a:t>
                      </a:r>
                      <a:r>
                        <a:rPr lang="pt-BR" sz="1400" b="1" dirty="0" smtClean="0">
                          <a:solidFill>
                            <a:srgbClr val="0000CC"/>
                          </a:solidFill>
                          <a:latin typeface="Arial" panose="020B0604020202020204" pitchFamily="34" charset="0"/>
                          <a:cs typeface="Arial" panose="020B0604020202020204" pitchFamily="34" charset="0"/>
                        </a:rPr>
                        <a:t> </a:t>
                      </a:r>
                      <a:endParaRPr lang="pt-BR" sz="1400" b="1" dirty="0">
                        <a:solidFill>
                          <a:srgbClr val="0000FF"/>
                        </a:solidFill>
                        <a:latin typeface="Arial" panose="020B0604020202020204" pitchFamily="34" charset="0"/>
                        <a:ea typeface="Calibri"/>
                        <a:cs typeface="Arial" panose="020B0604020202020204" pitchFamily="34" charset="0"/>
                      </a:endParaRPr>
                    </a:p>
                  </a:txBody>
                  <a:tcPr marL="24848" marR="24848" marT="0" marB="0">
                    <a:lnL>
                      <a:noFill/>
                    </a:lnL>
                    <a:lnR>
                      <a:noFill/>
                    </a:lnR>
                    <a:lnT>
                      <a:noFill/>
                    </a:lnT>
                    <a:lnB>
                      <a:noFill/>
                    </a:lnB>
                  </a:tcPr>
                </a:tc>
                <a:tc>
                  <a:txBody>
                    <a:bodyPr/>
                    <a:lstStyle/>
                    <a:p>
                      <a:pPr algn="ctr">
                        <a:lnSpc>
                          <a:spcPct val="115000"/>
                        </a:lnSpc>
                        <a:spcAft>
                          <a:spcPts val="0"/>
                        </a:spcAft>
                      </a:pPr>
                      <a:r>
                        <a:rPr lang="pt-BR" sz="1400" dirty="0" smtClean="0">
                          <a:solidFill>
                            <a:srgbClr val="0000FF"/>
                          </a:solidFill>
                          <a:latin typeface="Arial Black"/>
                          <a:ea typeface="Calibri"/>
                          <a:cs typeface="Times New Roman"/>
                        </a:rPr>
                        <a:t>52</a:t>
                      </a: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186295">
                <a:tc>
                  <a:txBody>
                    <a:bodyPr/>
                    <a:lstStyle/>
                    <a:p>
                      <a:pPr>
                        <a:lnSpc>
                          <a:spcPct val="115000"/>
                        </a:lnSpc>
                        <a:spcAft>
                          <a:spcPts val="0"/>
                        </a:spcAft>
                      </a:pPr>
                      <a:r>
                        <a:rPr lang="pt-BR" sz="1400" dirty="0">
                          <a:solidFill>
                            <a:srgbClr val="0000FF"/>
                          </a:solidFill>
                          <a:latin typeface="Arial Black"/>
                          <a:ea typeface="Calibri"/>
                          <a:cs typeface="Times New Roman"/>
                        </a:rPr>
                        <a:t>5</a:t>
                      </a: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gn="l">
                        <a:lnSpc>
                          <a:spcPct val="150000"/>
                        </a:lnSpc>
                      </a:pPr>
                      <a:r>
                        <a:rPr lang="pt-BR" sz="1400" b="1" dirty="0" smtClean="0">
                          <a:solidFill>
                            <a:srgbClr val="0000FF"/>
                          </a:solidFill>
                          <a:latin typeface="Arial" panose="020B0604020202020204" pitchFamily="34" charset="0"/>
                          <a:cs typeface="Arial" panose="020B0604020202020204" pitchFamily="34" charset="0"/>
                        </a:rPr>
                        <a:t>Transformar Focos de Calor em Mapa de Áreas Queimadas.... </a:t>
                      </a:r>
                    </a:p>
                  </a:txBody>
                  <a:tcPr marL="24848" marR="24848" marT="0" marB="0">
                    <a:lnL>
                      <a:noFill/>
                    </a:lnL>
                    <a:lnR>
                      <a:noFill/>
                    </a:lnR>
                    <a:lnT>
                      <a:noFill/>
                    </a:lnT>
                    <a:lnB>
                      <a:noFill/>
                    </a:lnB>
                  </a:tcPr>
                </a:tc>
                <a:tc>
                  <a:txBody>
                    <a:bodyPr/>
                    <a:lstStyle/>
                    <a:p>
                      <a:pPr algn="ctr">
                        <a:lnSpc>
                          <a:spcPct val="115000"/>
                        </a:lnSpc>
                        <a:spcAft>
                          <a:spcPts val="0"/>
                        </a:spcAft>
                      </a:pPr>
                      <a:r>
                        <a:rPr lang="pt-BR" sz="1400" dirty="0" smtClean="0">
                          <a:solidFill>
                            <a:srgbClr val="0000FF"/>
                          </a:solidFill>
                          <a:latin typeface="Arial Black"/>
                          <a:ea typeface="Calibri"/>
                          <a:cs typeface="Times New Roman"/>
                        </a:rPr>
                        <a:t>55</a:t>
                      </a: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186295">
                <a:tc>
                  <a:txBody>
                    <a:bodyPr/>
                    <a:lstStyle/>
                    <a:p>
                      <a:pPr>
                        <a:lnSpc>
                          <a:spcPct val="115000"/>
                        </a:lnSpc>
                        <a:spcAft>
                          <a:spcPts val="0"/>
                        </a:spcAft>
                      </a:pPr>
                      <a:r>
                        <a:rPr lang="pt-BR" sz="1400" b="1" dirty="0" smtClean="0">
                          <a:solidFill>
                            <a:srgbClr val="0000FF"/>
                          </a:solidFill>
                          <a:latin typeface="Arial Black" panose="020B0A04020102020204" pitchFamily="34" charset="0"/>
                          <a:ea typeface="Calibri"/>
                          <a:cs typeface="Times New Roman"/>
                        </a:rPr>
                        <a:t>6</a:t>
                      </a:r>
                      <a:endParaRPr lang="pt-BR" sz="1400" b="1" dirty="0">
                        <a:solidFill>
                          <a:srgbClr val="0000FF"/>
                        </a:solidFill>
                        <a:latin typeface="Arial Black" panose="020B0A04020102020204" pitchFamily="34" charset="0"/>
                        <a:ea typeface="Calibri"/>
                        <a:cs typeface="Times New Roman"/>
                      </a:endParaRPr>
                    </a:p>
                  </a:txBody>
                  <a:tcPr marL="24848" marR="24848" marT="0" marB="0">
                    <a:lnL>
                      <a:noFill/>
                    </a:lnL>
                    <a:lnR>
                      <a:noFill/>
                    </a:lnR>
                    <a:lnT>
                      <a:noFill/>
                    </a:lnT>
                    <a:lnB>
                      <a:noFill/>
                    </a:lnB>
                  </a:tcPr>
                </a:tc>
                <a:tc>
                  <a:txBody>
                    <a:bodyPr/>
                    <a:lstStyle/>
                    <a:p>
                      <a:pPr>
                        <a:lnSpc>
                          <a:spcPct val="115000"/>
                        </a:lnSpc>
                        <a:spcAft>
                          <a:spcPts val="0"/>
                        </a:spcAft>
                      </a:pPr>
                      <a:r>
                        <a:rPr lang="pt-BR" sz="1400" b="1" dirty="0" smtClean="0">
                          <a:solidFill>
                            <a:srgbClr val="0000FF"/>
                          </a:solidFill>
                          <a:latin typeface="Arial" panose="020B0604020202020204" pitchFamily="34" charset="0"/>
                          <a:cs typeface="Arial" panose="020B0604020202020204" pitchFamily="34" charset="0"/>
                        </a:rPr>
                        <a:t>Criação: Alerta de Áreas Queimadas (“Alertaqueima”).............</a:t>
                      </a:r>
                      <a:r>
                        <a:rPr lang="pt-BR" sz="1400" b="1" dirty="0" smtClean="0">
                          <a:solidFill>
                            <a:srgbClr val="0000CC"/>
                          </a:solidFill>
                          <a:latin typeface="Arial" panose="020B0604020202020204" pitchFamily="34" charset="0"/>
                          <a:cs typeface="Arial" panose="020B0604020202020204" pitchFamily="34" charset="0"/>
                        </a:rPr>
                        <a:t> </a:t>
                      </a:r>
                      <a:endParaRPr lang="pt-BR" sz="1400" b="1" dirty="0">
                        <a:solidFill>
                          <a:srgbClr val="0000FF"/>
                        </a:solidFill>
                        <a:latin typeface="Arial" panose="020B0604020202020204" pitchFamily="34" charset="0"/>
                        <a:ea typeface="Calibri"/>
                        <a:cs typeface="Arial" panose="020B0604020202020204" pitchFamily="34" charset="0"/>
                      </a:endParaRPr>
                    </a:p>
                  </a:txBody>
                  <a:tcPr marL="24848" marR="24848" marT="0" marB="0">
                    <a:lnL>
                      <a:noFill/>
                    </a:lnL>
                    <a:lnR>
                      <a:noFill/>
                    </a:lnR>
                    <a:lnT>
                      <a:noFill/>
                    </a:lnT>
                    <a:lnB>
                      <a:noFill/>
                    </a:lnB>
                  </a:tcPr>
                </a:tc>
                <a:tc>
                  <a:txBody>
                    <a:bodyPr/>
                    <a:lstStyle/>
                    <a:p>
                      <a:pPr algn="ctr">
                        <a:lnSpc>
                          <a:spcPct val="115000"/>
                        </a:lnSpc>
                        <a:spcAft>
                          <a:spcPts val="0"/>
                        </a:spcAft>
                      </a:pPr>
                      <a:r>
                        <a:rPr lang="pt-BR" sz="1400" dirty="0" smtClean="0">
                          <a:solidFill>
                            <a:srgbClr val="0000FF"/>
                          </a:solidFill>
                          <a:latin typeface="Arial Black"/>
                          <a:ea typeface="Calibri"/>
                          <a:cs typeface="Times New Roman"/>
                        </a:rPr>
                        <a:t>67</a:t>
                      </a: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186295">
                <a:tc>
                  <a:txBody>
                    <a:bodyPr/>
                    <a:lstStyle/>
                    <a:p>
                      <a:pPr>
                        <a:lnSpc>
                          <a:spcPct val="115000"/>
                        </a:lnSpc>
                        <a:spcAft>
                          <a:spcPts val="0"/>
                        </a:spcAft>
                      </a:pPr>
                      <a:r>
                        <a:rPr lang="pt-BR" sz="1400" b="1" dirty="0" smtClean="0">
                          <a:solidFill>
                            <a:srgbClr val="0000FF"/>
                          </a:solidFill>
                          <a:latin typeface="Arial Black" panose="020B0A04020102020204" pitchFamily="34" charset="0"/>
                          <a:ea typeface="Calibri"/>
                          <a:cs typeface="Times New Roman"/>
                        </a:rPr>
                        <a:t>7</a:t>
                      </a:r>
                      <a:endParaRPr lang="pt-BR" sz="1400" b="1" dirty="0">
                        <a:solidFill>
                          <a:srgbClr val="0000FF"/>
                        </a:solidFill>
                        <a:latin typeface="Arial Black" panose="020B0A04020102020204" pitchFamily="34" charset="0"/>
                        <a:ea typeface="Calibri"/>
                        <a:cs typeface="Times New Roman"/>
                      </a:endParaRPr>
                    </a:p>
                  </a:txBody>
                  <a:tcPr marL="24848" marR="24848" marT="0" marB="0">
                    <a:lnL>
                      <a:noFill/>
                    </a:lnL>
                    <a:lnR>
                      <a:noFill/>
                    </a:lnR>
                    <a:lnT>
                      <a:noFill/>
                    </a:lnT>
                    <a:lnB>
                      <a:noFill/>
                    </a:lnB>
                  </a:tcPr>
                </a:tc>
                <a:tc>
                  <a:txBody>
                    <a:bodyPr/>
                    <a:lstStyle/>
                    <a:p>
                      <a:pPr>
                        <a:lnSpc>
                          <a:spcPct val="115000"/>
                        </a:lnSpc>
                        <a:spcAft>
                          <a:spcPts val="0"/>
                        </a:spcAft>
                      </a:pPr>
                      <a:r>
                        <a:rPr lang="pt-BR" sz="1400" b="1" dirty="0" smtClean="0">
                          <a:solidFill>
                            <a:srgbClr val="0000FF"/>
                          </a:solidFill>
                          <a:latin typeface="Arial" panose="020B0604020202020204" pitchFamily="34" charset="0"/>
                          <a:cs typeface="Arial" panose="020B0604020202020204" pitchFamily="34" charset="0"/>
                        </a:rPr>
                        <a:t>Mapa de Áreas Queimadas, no MT, em 2019...............................</a:t>
                      </a:r>
                      <a:endParaRPr lang="pt-BR" sz="1400" b="1" dirty="0">
                        <a:solidFill>
                          <a:srgbClr val="0000FF"/>
                        </a:solidFill>
                        <a:latin typeface="Arial" panose="020B0604020202020204" pitchFamily="34" charset="0"/>
                        <a:ea typeface="Calibri"/>
                        <a:cs typeface="Arial" panose="020B0604020202020204" pitchFamily="34" charset="0"/>
                      </a:endParaRPr>
                    </a:p>
                  </a:txBody>
                  <a:tcPr marL="24848" marR="24848" marT="0" marB="0">
                    <a:lnL>
                      <a:noFill/>
                    </a:lnL>
                    <a:lnR>
                      <a:noFill/>
                    </a:lnR>
                    <a:lnT>
                      <a:noFill/>
                    </a:lnT>
                    <a:lnB>
                      <a:noFill/>
                    </a:lnB>
                  </a:tcPr>
                </a:tc>
                <a:tc>
                  <a:txBody>
                    <a:bodyPr/>
                    <a:lstStyle/>
                    <a:p>
                      <a:pPr algn="ctr">
                        <a:lnSpc>
                          <a:spcPct val="115000"/>
                        </a:lnSpc>
                        <a:spcAft>
                          <a:spcPts val="0"/>
                        </a:spcAft>
                      </a:pPr>
                      <a:r>
                        <a:rPr lang="pt-BR" sz="1400" dirty="0" smtClean="0">
                          <a:solidFill>
                            <a:srgbClr val="0000FF"/>
                          </a:solidFill>
                          <a:latin typeface="Arial Black"/>
                          <a:ea typeface="Calibri"/>
                          <a:cs typeface="Times New Roman"/>
                        </a:rPr>
                        <a:t>70</a:t>
                      </a: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186295">
                <a:tc>
                  <a:txBody>
                    <a:bodyPr/>
                    <a:lstStyle/>
                    <a:p>
                      <a:pPr>
                        <a:lnSpc>
                          <a:spcPct val="115000"/>
                        </a:lnSpc>
                        <a:spcAft>
                          <a:spcPts val="0"/>
                        </a:spcAft>
                      </a:pPr>
                      <a:r>
                        <a:rPr lang="pt-BR" sz="1400" b="1" dirty="0" smtClean="0">
                          <a:solidFill>
                            <a:srgbClr val="0000FF"/>
                          </a:solidFill>
                          <a:latin typeface="Arial Black" panose="020B0A04020102020204" pitchFamily="34" charset="0"/>
                          <a:ea typeface="Calibri"/>
                          <a:cs typeface="Times New Roman"/>
                        </a:rPr>
                        <a:t>8</a:t>
                      </a:r>
                      <a:endParaRPr lang="pt-BR" sz="1400" b="1" dirty="0">
                        <a:solidFill>
                          <a:srgbClr val="0000FF"/>
                        </a:solidFill>
                        <a:latin typeface="Arial Black" panose="020B0A04020102020204" pitchFamily="34" charset="0"/>
                        <a:ea typeface="Calibri"/>
                        <a:cs typeface="Times New Roman"/>
                      </a:endParaRPr>
                    </a:p>
                  </a:txBody>
                  <a:tcPr marL="24848" marR="24848" marT="0" marB="0">
                    <a:lnL>
                      <a:noFill/>
                    </a:lnL>
                    <a:lnR>
                      <a:noFill/>
                    </a:lnR>
                    <a:lnT>
                      <a:noFill/>
                    </a:lnT>
                    <a:lnB>
                      <a:noFill/>
                    </a:lnB>
                  </a:tcPr>
                </a:tc>
                <a:tc>
                  <a:txBody>
                    <a:bodyPr/>
                    <a:lstStyle/>
                    <a:p>
                      <a:pPr>
                        <a:lnSpc>
                          <a:spcPct val="115000"/>
                        </a:lnSpc>
                        <a:spcAft>
                          <a:spcPts val="0"/>
                        </a:spcAft>
                      </a:pPr>
                      <a:r>
                        <a:rPr lang="pt-BR" sz="1400" b="1" dirty="0" smtClean="0">
                          <a:solidFill>
                            <a:srgbClr val="0000FF"/>
                          </a:solidFill>
                          <a:latin typeface="Arial" panose="020B0604020202020204" pitchFamily="34" charset="0"/>
                          <a:cs typeface="Arial" panose="020B0604020202020204" pitchFamily="34" charset="0"/>
                        </a:rPr>
                        <a:t>Informações do projeto</a:t>
                      </a:r>
                      <a:r>
                        <a:rPr lang="pt-BR" sz="1400" b="1" baseline="0" dirty="0" smtClean="0">
                          <a:solidFill>
                            <a:srgbClr val="0000FF"/>
                          </a:solidFill>
                          <a:latin typeface="Arial" panose="020B0604020202020204" pitchFamily="34" charset="0"/>
                          <a:cs typeface="Arial" panose="020B0604020202020204" pitchFamily="34" charset="0"/>
                        </a:rPr>
                        <a:t> Panamazônia II......................................</a:t>
                      </a:r>
                      <a:endParaRPr lang="pt-BR" sz="1400" b="1" dirty="0">
                        <a:solidFill>
                          <a:srgbClr val="0000FF"/>
                        </a:solidFill>
                        <a:latin typeface="Arial" panose="020B0604020202020204" pitchFamily="34" charset="0"/>
                        <a:ea typeface="Calibri"/>
                        <a:cs typeface="Arial" panose="020B0604020202020204" pitchFamily="34" charset="0"/>
                      </a:endParaRPr>
                    </a:p>
                  </a:txBody>
                  <a:tcPr marL="24848" marR="24848" marT="0" marB="0">
                    <a:lnL>
                      <a:noFill/>
                    </a:lnL>
                    <a:lnR>
                      <a:noFill/>
                    </a:lnR>
                    <a:lnT>
                      <a:noFill/>
                    </a:lnT>
                    <a:lnB>
                      <a:noFill/>
                    </a:lnB>
                  </a:tcPr>
                </a:tc>
                <a:tc>
                  <a:txBody>
                    <a:bodyPr/>
                    <a:lstStyle/>
                    <a:p>
                      <a:pPr algn="ctr">
                        <a:lnSpc>
                          <a:spcPct val="115000"/>
                        </a:lnSpc>
                        <a:spcAft>
                          <a:spcPts val="0"/>
                        </a:spcAft>
                      </a:pPr>
                      <a:r>
                        <a:rPr lang="pt-BR" sz="1400" dirty="0" smtClean="0">
                          <a:solidFill>
                            <a:srgbClr val="0000FF"/>
                          </a:solidFill>
                          <a:latin typeface="Arial Black"/>
                          <a:ea typeface="Calibri"/>
                          <a:cs typeface="Times New Roman"/>
                        </a:rPr>
                        <a:t>71</a:t>
                      </a: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210490">
                <a:tc>
                  <a:txBody>
                    <a:bodyPr/>
                    <a:lstStyle/>
                    <a:p>
                      <a:pP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nSpc>
                          <a:spcPct val="115000"/>
                        </a:lnSpc>
                        <a:spcAft>
                          <a:spcPts val="0"/>
                        </a:spcAft>
                      </a:pPr>
                      <a:endParaRPr lang="pt-BR" sz="1400" b="1"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gn="ct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210490">
                <a:tc>
                  <a:txBody>
                    <a:bodyPr/>
                    <a:lstStyle/>
                    <a:p>
                      <a:pP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nSpc>
                          <a:spcPct val="115000"/>
                        </a:lnSpc>
                        <a:spcAft>
                          <a:spcPts val="0"/>
                        </a:spcAft>
                      </a:pPr>
                      <a:endParaRPr lang="pt-BR" sz="1400" b="1"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gn="ct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210490">
                <a:tc>
                  <a:txBody>
                    <a:bodyPr/>
                    <a:lstStyle/>
                    <a:p>
                      <a:pP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nSpc>
                          <a:spcPct val="115000"/>
                        </a:lnSpc>
                        <a:spcAft>
                          <a:spcPts val="0"/>
                        </a:spcAft>
                      </a:pPr>
                      <a:endParaRPr lang="pt-BR" sz="1400" b="1"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gn="ct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210490">
                <a:tc>
                  <a:txBody>
                    <a:bodyPr/>
                    <a:lstStyle/>
                    <a:p>
                      <a:pP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nSpc>
                          <a:spcPct val="115000"/>
                        </a:lnSpc>
                        <a:spcAft>
                          <a:spcPts val="0"/>
                        </a:spcAft>
                      </a:pPr>
                      <a:endParaRPr lang="pt-BR" sz="1400" b="1"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gn="ct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210490">
                <a:tc>
                  <a:txBody>
                    <a:bodyPr/>
                    <a:lstStyle/>
                    <a:p>
                      <a:pP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nSpc>
                          <a:spcPct val="115000"/>
                        </a:lnSpc>
                        <a:spcAft>
                          <a:spcPts val="0"/>
                        </a:spcAft>
                      </a:pPr>
                      <a:endParaRPr lang="pt-BR" sz="1400" b="1"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gn="ct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210490">
                <a:tc>
                  <a:txBody>
                    <a:bodyPr/>
                    <a:lstStyle/>
                    <a:p>
                      <a:pP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nSpc>
                          <a:spcPct val="115000"/>
                        </a:lnSpc>
                        <a:spcAft>
                          <a:spcPts val="0"/>
                        </a:spcAft>
                      </a:pPr>
                      <a:endParaRPr lang="pt-BR" sz="1400" b="1"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gn="ct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210490">
                <a:tc>
                  <a:txBody>
                    <a:bodyPr/>
                    <a:lstStyle/>
                    <a:p>
                      <a:pP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nSpc>
                          <a:spcPct val="115000"/>
                        </a:lnSpc>
                        <a:spcAft>
                          <a:spcPts val="0"/>
                        </a:spcAft>
                      </a:pPr>
                      <a:endParaRPr lang="pt-BR" sz="1400" b="1"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gn="ct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210490">
                <a:tc>
                  <a:txBody>
                    <a:bodyPr/>
                    <a:lstStyle/>
                    <a:p>
                      <a:pP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nSpc>
                          <a:spcPct val="115000"/>
                        </a:lnSpc>
                        <a:spcAft>
                          <a:spcPts val="0"/>
                        </a:spcAft>
                      </a:pPr>
                      <a:endParaRPr lang="pt-BR" sz="1400" b="1"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gn="ct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210490">
                <a:tc>
                  <a:txBody>
                    <a:bodyPr/>
                    <a:lstStyle/>
                    <a:p>
                      <a:pP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nSpc>
                          <a:spcPct val="115000"/>
                        </a:lnSpc>
                        <a:spcAft>
                          <a:spcPts val="0"/>
                        </a:spcAft>
                      </a:pPr>
                      <a:endParaRPr lang="pt-BR" sz="1400" b="1"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gn="ct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221164">
                <a:tc>
                  <a:txBody>
                    <a:bodyPr/>
                    <a:lstStyle/>
                    <a:p>
                      <a:pP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nSpc>
                          <a:spcPct val="115000"/>
                        </a:lnSpc>
                        <a:spcAft>
                          <a:spcPts val="0"/>
                        </a:spcAft>
                      </a:pPr>
                      <a:endParaRPr lang="pt-BR" sz="1400" b="1"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gn="ct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216024">
                <a:tc>
                  <a:txBody>
                    <a:bodyPr/>
                    <a:lstStyle/>
                    <a:p>
                      <a:pP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nSpc>
                          <a:spcPct val="115000"/>
                        </a:lnSpc>
                        <a:spcAft>
                          <a:spcPts val="0"/>
                        </a:spcAft>
                      </a:pPr>
                      <a:endParaRPr lang="pt-BR" sz="1400" b="1"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gn="ct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216024">
                <a:tc>
                  <a:txBody>
                    <a:bodyPr/>
                    <a:lstStyle/>
                    <a:p>
                      <a:pP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nSpc>
                          <a:spcPct val="115000"/>
                        </a:lnSpc>
                        <a:spcAft>
                          <a:spcPts val="0"/>
                        </a:spcAft>
                      </a:pPr>
                      <a:endParaRPr lang="pt-BR" sz="1400" b="1"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gn="ct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216024">
                <a:tc>
                  <a:txBody>
                    <a:bodyPr/>
                    <a:lstStyle/>
                    <a:p>
                      <a:pP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nSpc>
                          <a:spcPct val="115000"/>
                        </a:lnSpc>
                        <a:spcAft>
                          <a:spcPts val="0"/>
                        </a:spcAft>
                      </a:pPr>
                      <a:endParaRPr lang="pt-BR" sz="1400" b="1"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gn="ct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216024">
                <a:tc>
                  <a:txBody>
                    <a:bodyPr/>
                    <a:lstStyle/>
                    <a:p>
                      <a:pP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nSpc>
                          <a:spcPct val="115000"/>
                        </a:lnSpc>
                        <a:spcAft>
                          <a:spcPts val="0"/>
                        </a:spcAft>
                      </a:pPr>
                      <a:endParaRPr lang="pt-BR" sz="1400" b="1"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gn="ct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216024">
                <a:tc>
                  <a:txBody>
                    <a:bodyPr/>
                    <a:lstStyle/>
                    <a:p>
                      <a:pP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nSpc>
                          <a:spcPct val="115000"/>
                        </a:lnSpc>
                        <a:spcAft>
                          <a:spcPts val="0"/>
                        </a:spcAft>
                      </a:pPr>
                      <a:endParaRPr lang="pt-BR" sz="1400" b="1"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gn="ct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246850">
                <a:tc>
                  <a:txBody>
                    <a:bodyPr/>
                    <a:lstStyle/>
                    <a:p>
                      <a:pP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nSpc>
                          <a:spcPct val="115000"/>
                        </a:lnSpc>
                        <a:spcAft>
                          <a:spcPts val="0"/>
                        </a:spcAft>
                      </a:pPr>
                      <a:endParaRPr lang="pt-BR" sz="1400" b="1"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gn="ct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r>
              <a:tr h="219149">
                <a:tc>
                  <a:txBody>
                    <a:bodyPr/>
                    <a:lstStyle/>
                    <a:p>
                      <a:pPr>
                        <a:lnSpc>
                          <a:spcPct val="115000"/>
                        </a:lnSpc>
                        <a:spcAft>
                          <a:spcPts val="0"/>
                        </a:spcAft>
                      </a:pPr>
                      <a:endParaRPr lang="pt-BR" sz="1400"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nSpc>
                          <a:spcPct val="115000"/>
                        </a:lnSpc>
                        <a:spcAft>
                          <a:spcPts val="0"/>
                        </a:spcAft>
                      </a:pPr>
                      <a:endParaRPr lang="pt-BR" sz="1400" b="1" dirty="0">
                        <a:solidFill>
                          <a:srgbClr val="0000FF"/>
                        </a:solidFill>
                        <a:latin typeface="Calibri"/>
                        <a:ea typeface="Calibri"/>
                        <a:cs typeface="Times New Roman"/>
                      </a:endParaRPr>
                    </a:p>
                  </a:txBody>
                  <a:tcPr marL="24848" marR="24848" marT="0" marB="0">
                    <a:lnL>
                      <a:noFill/>
                    </a:lnL>
                    <a:lnR>
                      <a:noFill/>
                    </a:lnR>
                    <a:lnT>
                      <a:noFill/>
                    </a:lnT>
                    <a:lnB>
                      <a:noFill/>
                    </a:lnB>
                  </a:tcPr>
                </a:tc>
                <a:tc>
                  <a:txBody>
                    <a:bodyPr/>
                    <a:lstStyle/>
                    <a:p>
                      <a:pPr algn="ctr">
                        <a:lnSpc>
                          <a:spcPct val="115000"/>
                        </a:lnSpc>
                        <a:spcAft>
                          <a:spcPts val="0"/>
                        </a:spcAft>
                      </a:pPr>
                      <a:endParaRPr lang="pt-BR" sz="1400" dirty="0" smtClean="0">
                        <a:solidFill>
                          <a:srgbClr val="0000FF"/>
                        </a:solidFill>
                        <a:latin typeface="Arial Black"/>
                        <a:ea typeface="Calibri"/>
                        <a:cs typeface="Times New Roman"/>
                      </a:endParaRPr>
                    </a:p>
                  </a:txBody>
                  <a:tcPr marL="24848" marR="24848" marT="0" marB="0">
                    <a:lnL>
                      <a:noFill/>
                    </a:lnL>
                    <a:lnR>
                      <a:noFill/>
                    </a:lnR>
                    <a:lnT>
                      <a:noFill/>
                    </a:lnT>
                    <a:lnB>
                      <a:noFill/>
                    </a:lnB>
                  </a:tcPr>
                </a:tc>
              </a:tr>
            </a:tbl>
          </a:graphicData>
        </a:graphic>
      </p:graphicFrame>
      <p:sp>
        <p:nvSpPr>
          <p:cNvPr id="4" name="Retângulo 9"/>
          <p:cNvSpPr>
            <a:spLocks noChangeArrowheads="1"/>
          </p:cNvSpPr>
          <p:nvPr/>
        </p:nvSpPr>
        <p:spPr bwMode="auto">
          <a:xfrm>
            <a:off x="0" y="107921"/>
            <a:ext cx="9144000" cy="584775"/>
          </a:xfrm>
          <a:prstGeom prst="rect">
            <a:avLst/>
          </a:prstGeom>
          <a:noFill/>
          <a:ln w="9525">
            <a:noFill/>
            <a:miter lim="800000"/>
            <a:headEnd/>
            <a:tailEnd/>
          </a:ln>
        </p:spPr>
        <p:txBody>
          <a:bodyPr>
            <a:spAutoFit/>
          </a:bodyPr>
          <a:lstStyle/>
          <a:p>
            <a:pPr algn="ctr"/>
            <a:r>
              <a:rPr lang="pt-BR" sz="3200" b="1" dirty="0" smtClean="0">
                <a:solidFill>
                  <a:srgbClr val="000099"/>
                </a:solidFill>
              </a:rPr>
              <a:t>Índice Geral do Histórico</a:t>
            </a:r>
            <a:endParaRPr lang="pt-BR" sz="3200" b="1" dirty="0">
              <a:solidFill>
                <a:srgbClr val="000099"/>
              </a:solidFill>
            </a:endParaRPr>
          </a:p>
        </p:txBody>
      </p:sp>
    </p:spTree>
    <p:extLst>
      <p:ext uri="{BB962C8B-B14F-4D97-AF65-F5344CB8AC3E}">
        <p14:creationId xmlns:p14="http://schemas.microsoft.com/office/powerpoint/2010/main" val="1734938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60771" name="Text Box 3"/>
          <p:cNvSpPr txBox="1">
            <a:spLocks noChangeArrowheads="1"/>
          </p:cNvSpPr>
          <p:nvPr/>
        </p:nvSpPr>
        <p:spPr bwMode="auto">
          <a:xfrm>
            <a:off x="4475163" y="3079750"/>
            <a:ext cx="184150" cy="457200"/>
          </a:xfrm>
          <a:prstGeom prst="rect">
            <a:avLst/>
          </a:prstGeom>
          <a:noFill/>
          <a:ln w="12700" cap="sq">
            <a:noFill/>
            <a:miter lim="800000"/>
            <a:headEnd type="none" w="sm" len="sm"/>
            <a:tailEnd type="none" w="sm" len="sm"/>
          </a:ln>
        </p:spPr>
        <p:txBody>
          <a:bodyPr wrap="none">
            <a:spAutoFit/>
          </a:bodyPr>
          <a:lstStyle/>
          <a:p>
            <a:endParaRPr lang="pt-BR">
              <a:solidFill>
                <a:srgbClr val="000099"/>
              </a:solidFill>
            </a:endParaRPr>
          </a:p>
        </p:txBody>
      </p:sp>
      <p:sp>
        <p:nvSpPr>
          <p:cNvPr id="160772" name="Text Box 5"/>
          <p:cNvSpPr txBox="1">
            <a:spLocks noChangeArrowheads="1"/>
          </p:cNvSpPr>
          <p:nvPr/>
        </p:nvSpPr>
        <p:spPr bwMode="auto">
          <a:xfrm>
            <a:off x="1740528" y="-27384"/>
            <a:ext cx="5630259" cy="769441"/>
          </a:xfrm>
          <a:prstGeom prst="rect">
            <a:avLst/>
          </a:prstGeom>
          <a:noFill/>
          <a:ln w="12700" cap="sq">
            <a:noFill/>
            <a:miter lim="800000"/>
            <a:headEnd type="none" w="sm" len="sm"/>
            <a:tailEnd type="none" w="sm" len="sm"/>
          </a:ln>
        </p:spPr>
        <p:txBody>
          <a:bodyPr wrap="none">
            <a:spAutoFit/>
          </a:bodyPr>
          <a:lstStyle/>
          <a:p>
            <a:pPr algn="ctr"/>
            <a:r>
              <a:rPr lang="pt-BR" sz="2200" b="1" dirty="0" smtClean="0">
                <a:solidFill>
                  <a:srgbClr val="0000CC"/>
                </a:solidFill>
              </a:rPr>
              <a:t>IMAGEM MODIS </a:t>
            </a:r>
            <a:r>
              <a:rPr lang="pt-BR" sz="2200" b="1" dirty="0">
                <a:solidFill>
                  <a:srgbClr val="0000CC"/>
                </a:solidFill>
              </a:rPr>
              <a:t>DE 24 AGOSTO DE </a:t>
            </a:r>
            <a:r>
              <a:rPr lang="pt-BR" sz="2200" b="1" dirty="0" smtClean="0">
                <a:solidFill>
                  <a:srgbClr val="0000CC"/>
                </a:solidFill>
              </a:rPr>
              <a:t>2010</a:t>
            </a:r>
          </a:p>
          <a:p>
            <a:pPr algn="ctr"/>
            <a:r>
              <a:rPr lang="pt-BR" sz="2200" b="1" dirty="0" smtClean="0">
                <a:solidFill>
                  <a:srgbClr val="0000CC"/>
                </a:solidFill>
              </a:rPr>
              <a:t>Parque do Xingu + Ilha do Bananal - MT</a:t>
            </a:r>
            <a:endParaRPr lang="pt-BR" dirty="0"/>
          </a:p>
        </p:txBody>
      </p:sp>
      <p:pic>
        <p:nvPicPr>
          <p:cNvPr id="160773" name="Picture 7" descr="C:\Temp\MATO_GROSSO_QUEIMADAS\Histórico das Queimadas_2010_2.gif"/>
          <p:cNvPicPr>
            <a:picLocks noChangeAspect="1" noChangeArrowheads="1"/>
          </p:cNvPicPr>
          <p:nvPr/>
        </p:nvPicPr>
        <p:blipFill>
          <a:blip r:embed="rId2" cstate="print"/>
          <a:srcRect/>
          <a:stretch>
            <a:fillRect/>
          </a:stretch>
        </p:blipFill>
        <p:spPr bwMode="auto">
          <a:xfrm>
            <a:off x="723900" y="811213"/>
            <a:ext cx="7696200" cy="5384800"/>
          </a:xfrm>
          <a:prstGeom prst="rect">
            <a:avLst/>
          </a:prstGeom>
          <a:noFill/>
          <a:ln w="9525">
            <a:noFill/>
            <a:miter lim="800000"/>
            <a:headEnd/>
            <a:tailEnd/>
          </a:ln>
        </p:spPr>
      </p:pic>
      <p:sp>
        <p:nvSpPr>
          <p:cNvPr id="9" name="CaixaDeTexto 8"/>
          <p:cNvSpPr txBox="1"/>
          <p:nvPr/>
        </p:nvSpPr>
        <p:spPr>
          <a:xfrm>
            <a:off x="35496" y="6021288"/>
            <a:ext cx="9108504" cy="830997"/>
          </a:xfrm>
          <a:prstGeom prst="rect">
            <a:avLst/>
          </a:prstGeom>
          <a:solidFill>
            <a:schemeClr val="bg1"/>
          </a:solidFill>
        </p:spPr>
        <p:txBody>
          <a:bodyPr wrap="square" rtlCol="0">
            <a:spAutoFit/>
          </a:bodyPr>
          <a:lstStyle/>
          <a:p>
            <a:pPr algn="just"/>
            <a:r>
              <a:rPr lang="pt-BR" sz="1200" dirty="0" smtClean="0">
                <a:solidFill>
                  <a:srgbClr val="0000FF"/>
                </a:solidFill>
              </a:rPr>
              <a:t>Este slide mostra a imagem de </a:t>
            </a:r>
            <a:r>
              <a:rPr lang="pt-BR" sz="1200" b="1" dirty="0" smtClean="0">
                <a:solidFill>
                  <a:srgbClr val="0000FF"/>
                </a:solidFill>
              </a:rPr>
              <a:t>24 de agosto</a:t>
            </a:r>
            <a:r>
              <a:rPr lang="pt-BR" sz="1200" dirty="0" smtClean="0">
                <a:solidFill>
                  <a:srgbClr val="0000FF"/>
                </a:solidFill>
              </a:rPr>
              <a:t> de 2010. Nesta imagem colorida foi bloqueado as áreas ocupadas com a hidrografia (azul). Observar que na imagem fração sombra de 24 de agosto de 2010, será possível mapear as novas cicatrizes de áreas queimadas em 24 de agosto de 2010. O grande problema que ocorre no mapeamento das áreas queimadas, em uma determinada data, é a semelhança das cicatrizes de queimadas, com a área ocupada com a Hidrografia (azul). </a:t>
            </a:r>
          </a:p>
        </p:txBody>
      </p:sp>
    </p:spTree>
    <p:extLst>
      <p:ext uri="{BB962C8B-B14F-4D97-AF65-F5344CB8AC3E}">
        <p14:creationId xmlns:p14="http://schemas.microsoft.com/office/powerpoint/2010/main" val="2652498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5" descr="C:\Temp\MATO_GROSSO_QUEIMADAS\Histórico das Queimadas_2010_1.gif"/>
          <p:cNvPicPr>
            <a:picLocks noChangeAspect="1" noChangeArrowheads="1"/>
          </p:cNvPicPr>
          <p:nvPr/>
        </p:nvPicPr>
        <p:blipFill>
          <a:blip r:embed="rId2" cstate="print"/>
          <a:srcRect/>
          <a:stretch>
            <a:fillRect/>
          </a:stretch>
        </p:blipFill>
        <p:spPr bwMode="auto">
          <a:xfrm>
            <a:off x="723900" y="806450"/>
            <a:ext cx="7696200" cy="5384800"/>
          </a:xfrm>
          <a:prstGeom prst="rect">
            <a:avLst/>
          </a:prstGeom>
          <a:noFill/>
          <a:ln w="9525">
            <a:noFill/>
            <a:miter lim="800000"/>
            <a:headEnd/>
            <a:tailEnd/>
          </a:ln>
        </p:spPr>
      </p:pic>
      <p:sp>
        <p:nvSpPr>
          <p:cNvPr id="161795" name="Text Box 2"/>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61796" name="Text Box 3"/>
          <p:cNvSpPr txBox="1">
            <a:spLocks noChangeArrowheads="1"/>
          </p:cNvSpPr>
          <p:nvPr/>
        </p:nvSpPr>
        <p:spPr bwMode="auto">
          <a:xfrm>
            <a:off x="4475163" y="3079750"/>
            <a:ext cx="184150" cy="457200"/>
          </a:xfrm>
          <a:prstGeom prst="rect">
            <a:avLst/>
          </a:prstGeom>
          <a:noFill/>
          <a:ln w="12700" cap="sq">
            <a:noFill/>
            <a:miter lim="800000"/>
            <a:headEnd type="none" w="sm" len="sm"/>
            <a:tailEnd type="none" w="sm" len="sm"/>
          </a:ln>
        </p:spPr>
        <p:txBody>
          <a:bodyPr wrap="none">
            <a:spAutoFit/>
          </a:bodyPr>
          <a:lstStyle/>
          <a:p>
            <a:endParaRPr lang="pt-BR">
              <a:solidFill>
                <a:srgbClr val="000099"/>
              </a:solidFill>
            </a:endParaRPr>
          </a:p>
        </p:txBody>
      </p:sp>
      <p:sp>
        <p:nvSpPr>
          <p:cNvPr id="161797" name="Text Box 4"/>
          <p:cNvSpPr txBox="1">
            <a:spLocks noChangeArrowheads="1"/>
          </p:cNvSpPr>
          <p:nvPr/>
        </p:nvSpPr>
        <p:spPr bwMode="auto">
          <a:xfrm>
            <a:off x="1744638" y="-15875"/>
            <a:ext cx="5630259" cy="769441"/>
          </a:xfrm>
          <a:prstGeom prst="rect">
            <a:avLst/>
          </a:prstGeom>
          <a:noFill/>
          <a:ln w="12700" cap="sq">
            <a:noFill/>
            <a:miter lim="800000"/>
            <a:headEnd type="none" w="sm" len="sm"/>
            <a:tailEnd type="none" w="sm" len="sm"/>
          </a:ln>
        </p:spPr>
        <p:txBody>
          <a:bodyPr wrap="none">
            <a:spAutoFit/>
          </a:bodyPr>
          <a:lstStyle/>
          <a:p>
            <a:pPr algn="just"/>
            <a:r>
              <a:rPr lang="pt-BR" sz="2200" b="1" dirty="0" smtClean="0">
                <a:solidFill>
                  <a:srgbClr val="0000CC"/>
                </a:solidFill>
              </a:rPr>
              <a:t>IMAGEM MODIS </a:t>
            </a:r>
            <a:r>
              <a:rPr lang="pt-BR" sz="2200" b="1" dirty="0">
                <a:solidFill>
                  <a:srgbClr val="0000CC"/>
                </a:solidFill>
              </a:rPr>
              <a:t>DE 24 AGOSTO DE 2010</a:t>
            </a:r>
          </a:p>
          <a:p>
            <a:pPr algn="just"/>
            <a:r>
              <a:rPr lang="pt-BR" sz="2200" b="1" dirty="0">
                <a:solidFill>
                  <a:srgbClr val="0000CC"/>
                </a:solidFill>
              </a:rPr>
              <a:t>QUEIMADAS = junho+julho+agosto</a:t>
            </a:r>
          </a:p>
        </p:txBody>
      </p:sp>
      <p:sp>
        <p:nvSpPr>
          <p:cNvPr id="6" name="CaixaDeTexto 5"/>
          <p:cNvSpPr txBox="1"/>
          <p:nvPr/>
        </p:nvSpPr>
        <p:spPr>
          <a:xfrm>
            <a:off x="25971" y="5661248"/>
            <a:ext cx="9108504" cy="1200329"/>
          </a:xfrm>
          <a:prstGeom prst="rect">
            <a:avLst/>
          </a:prstGeom>
          <a:solidFill>
            <a:schemeClr val="bg1"/>
          </a:solidFill>
        </p:spPr>
        <p:txBody>
          <a:bodyPr wrap="square" rtlCol="0">
            <a:spAutoFit/>
          </a:bodyPr>
          <a:lstStyle/>
          <a:p>
            <a:pPr algn="just"/>
            <a:r>
              <a:rPr lang="pt-BR" sz="1200" dirty="0" smtClean="0">
                <a:solidFill>
                  <a:srgbClr val="0000FF"/>
                </a:solidFill>
              </a:rPr>
              <a:t>Este slide mostra a imagem de </a:t>
            </a:r>
            <a:r>
              <a:rPr lang="pt-BR" sz="1200" b="1" dirty="0" smtClean="0">
                <a:solidFill>
                  <a:srgbClr val="0000FF"/>
                </a:solidFill>
              </a:rPr>
              <a:t>24 de agosto </a:t>
            </a:r>
            <a:r>
              <a:rPr lang="pt-BR" sz="1200" dirty="0" smtClean="0">
                <a:solidFill>
                  <a:srgbClr val="0000FF"/>
                </a:solidFill>
              </a:rPr>
              <a:t>de 2010. Nesta imagem colorida foi bloqueado as áreas ocupadas com a hidrografia (azul), além das queimadas ocorridas nos meses anteriores, Junho (amarelo), Julho (vermelho), Agosto (azul claro). . Observar que na imagem fração sombra de 24 de agosto de 2010, todas as queimadas, até agosto foram mapeadas e será possível mapear as novas cicatrizes de áreas queimadas na próxima data, em 13 de setembro de 2010. É importante bloquear a Hidrografia, além das queimadas ocorridas em meses anteriores, Junho, Julho e Agosto, para não ocorrer o mapeamento das queimadas por duas vezes, em datas de imagens MODIS futuras. As áreas queimadas obtidas são sempre avaliadas e modificadas, porque são conferidas sobre uma imagem de satélite (informação final é sempre conclusiva).</a:t>
            </a:r>
          </a:p>
        </p:txBody>
      </p:sp>
    </p:spTree>
    <p:extLst>
      <p:ext uri="{BB962C8B-B14F-4D97-AF65-F5344CB8AC3E}">
        <p14:creationId xmlns:p14="http://schemas.microsoft.com/office/powerpoint/2010/main" val="161613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2"/>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62819" name="Text Box 3"/>
          <p:cNvSpPr txBox="1">
            <a:spLocks noChangeArrowheads="1"/>
          </p:cNvSpPr>
          <p:nvPr/>
        </p:nvSpPr>
        <p:spPr bwMode="auto">
          <a:xfrm>
            <a:off x="4475163" y="3079750"/>
            <a:ext cx="184150" cy="457200"/>
          </a:xfrm>
          <a:prstGeom prst="rect">
            <a:avLst/>
          </a:prstGeom>
          <a:noFill/>
          <a:ln w="12700" cap="sq">
            <a:noFill/>
            <a:miter lim="800000"/>
            <a:headEnd type="none" w="sm" len="sm"/>
            <a:tailEnd type="none" w="sm" len="sm"/>
          </a:ln>
        </p:spPr>
        <p:txBody>
          <a:bodyPr wrap="none">
            <a:spAutoFit/>
          </a:bodyPr>
          <a:lstStyle/>
          <a:p>
            <a:endParaRPr lang="pt-BR">
              <a:solidFill>
                <a:srgbClr val="000099"/>
              </a:solidFill>
            </a:endParaRPr>
          </a:p>
        </p:txBody>
      </p:sp>
      <p:sp>
        <p:nvSpPr>
          <p:cNvPr id="162820" name="Text Box 4"/>
          <p:cNvSpPr txBox="1">
            <a:spLocks noChangeArrowheads="1"/>
          </p:cNvSpPr>
          <p:nvPr/>
        </p:nvSpPr>
        <p:spPr bwMode="auto">
          <a:xfrm>
            <a:off x="1538139" y="-7938"/>
            <a:ext cx="6040436" cy="769441"/>
          </a:xfrm>
          <a:prstGeom prst="rect">
            <a:avLst/>
          </a:prstGeom>
          <a:noFill/>
          <a:ln w="12700" cap="sq">
            <a:noFill/>
            <a:miter lim="800000"/>
            <a:headEnd type="none" w="sm" len="sm"/>
            <a:tailEnd type="none" w="sm" len="sm"/>
          </a:ln>
        </p:spPr>
        <p:txBody>
          <a:bodyPr wrap="none">
            <a:spAutoFit/>
          </a:bodyPr>
          <a:lstStyle/>
          <a:p>
            <a:pPr algn="ctr"/>
            <a:r>
              <a:rPr lang="pt-BR" sz="2200" b="1" dirty="0" smtClean="0">
                <a:solidFill>
                  <a:srgbClr val="0000CC"/>
                </a:solidFill>
              </a:rPr>
              <a:t>IMAGEM MODIS </a:t>
            </a:r>
            <a:r>
              <a:rPr lang="pt-BR" sz="2200" b="1" dirty="0">
                <a:solidFill>
                  <a:srgbClr val="0000CC"/>
                </a:solidFill>
              </a:rPr>
              <a:t>DE 13 SETEMBRO DE 2010</a:t>
            </a:r>
          </a:p>
          <a:p>
            <a:pPr algn="ctr"/>
            <a:r>
              <a:rPr lang="pt-BR" sz="2200" b="1" dirty="0">
                <a:solidFill>
                  <a:srgbClr val="0000CC"/>
                </a:solidFill>
              </a:rPr>
              <a:t>QUEIMADAS = junho+julho+agosto</a:t>
            </a:r>
          </a:p>
        </p:txBody>
      </p:sp>
      <p:pic>
        <p:nvPicPr>
          <p:cNvPr id="162821" name="Picture 6" descr="C:\Temp\MATO_GROSSO_QUEIMADAS\Histórico das Queimadas_2010_3.gif"/>
          <p:cNvPicPr>
            <a:picLocks noChangeAspect="1" noChangeArrowheads="1"/>
          </p:cNvPicPr>
          <p:nvPr/>
        </p:nvPicPr>
        <p:blipFill>
          <a:blip r:embed="rId2" cstate="print"/>
          <a:srcRect/>
          <a:stretch>
            <a:fillRect/>
          </a:stretch>
        </p:blipFill>
        <p:spPr bwMode="auto">
          <a:xfrm>
            <a:off x="723900" y="811213"/>
            <a:ext cx="7696200" cy="5383212"/>
          </a:xfrm>
          <a:prstGeom prst="rect">
            <a:avLst/>
          </a:prstGeom>
          <a:noFill/>
          <a:ln w="9525">
            <a:noFill/>
            <a:miter lim="800000"/>
            <a:headEnd/>
            <a:tailEnd/>
          </a:ln>
        </p:spPr>
      </p:pic>
      <p:sp>
        <p:nvSpPr>
          <p:cNvPr id="7" name="CaixaDeTexto 6"/>
          <p:cNvSpPr txBox="1"/>
          <p:nvPr/>
        </p:nvSpPr>
        <p:spPr>
          <a:xfrm>
            <a:off x="25971" y="5661248"/>
            <a:ext cx="9108504" cy="1200329"/>
          </a:xfrm>
          <a:prstGeom prst="rect">
            <a:avLst/>
          </a:prstGeom>
          <a:solidFill>
            <a:schemeClr val="bg1"/>
          </a:solidFill>
        </p:spPr>
        <p:txBody>
          <a:bodyPr wrap="square" rtlCol="0">
            <a:spAutoFit/>
          </a:bodyPr>
          <a:lstStyle/>
          <a:p>
            <a:pPr algn="just"/>
            <a:r>
              <a:rPr lang="pt-BR" sz="1200" dirty="0" smtClean="0">
                <a:solidFill>
                  <a:srgbClr val="0000FF"/>
                </a:solidFill>
              </a:rPr>
              <a:t>Este slide mostra a imagem de </a:t>
            </a:r>
            <a:r>
              <a:rPr lang="pt-BR" sz="1200" b="1" dirty="0" smtClean="0">
                <a:solidFill>
                  <a:srgbClr val="0000FF"/>
                </a:solidFill>
              </a:rPr>
              <a:t>13 de setembro </a:t>
            </a:r>
            <a:r>
              <a:rPr lang="pt-BR" sz="1200" dirty="0" smtClean="0">
                <a:solidFill>
                  <a:srgbClr val="0000FF"/>
                </a:solidFill>
              </a:rPr>
              <a:t>de 2010. Nesta imagem colorida foi bloqueado as áreas ocupadas com a hidrografia (azul), além das queimadas ocorridas nos meses anteriores, Junho (amarelo), Julho (vermelho), Agosto (azul claro). . Observar que sobre a imagem fração sombra de </a:t>
            </a:r>
            <a:r>
              <a:rPr lang="pt-BR" sz="1200" b="1" dirty="0" smtClean="0">
                <a:solidFill>
                  <a:srgbClr val="0000FF"/>
                </a:solidFill>
              </a:rPr>
              <a:t>13 de setembro </a:t>
            </a:r>
            <a:r>
              <a:rPr lang="pt-BR" sz="1200" dirty="0" smtClean="0">
                <a:solidFill>
                  <a:srgbClr val="0000FF"/>
                </a:solidFill>
              </a:rPr>
              <a:t>de 2010, será possível mapear as novas cicatrizes de áreas queimadas, na data de </a:t>
            </a:r>
            <a:r>
              <a:rPr lang="pt-BR" sz="1200" b="1" dirty="0" smtClean="0">
                <a:solidFill>
                  <a:srgbClr val="0000FF"/>
                </a:solidFill>
              </a:rPr>
              <a:t>13 de setembro </a:t>
            </a:r>
            <a:r>
              <a:rPr lang="pt-BR" sz="1200" dirty="0" smtClean="0">
                <a:solidFill>
                  <a:srgbClr val="0000FF"/>
                </a:solidFill>
              </a:rPr>
              <a:t>de 2010. É importante bloquear a Hidrografia (azul), Além das queimadas ocorridas em meses anteriores, Junho (junho), Julho (vermelho) e Agosto (azul claro), para não ocorrer o mapeamento das queimadas por duas vezes. As áreas queimadas obtidas são sempre avaliadas e modificadas, porque são conferidas sobre uma imagem de satélite (informação final é sempre conclusiva).</a:t>
            </a:r>
          </a:p>
        </p:txBody>
      </p:sp>
    </p:spTree>
    <p:extLst>
      <p:ext uri="{BB962C8B-B14F-4D97-AF65-F5344CB8AC3E}">
        <p14:creationId xmlns:p14="http://schemas.microsoft.com/office/powerpoint/2010/main" val="3266509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64867" name="Text Box 3"/>
          <p:cNvSpPr txBox="1">
            <a:spLocks noChangeArrowheads="1"/>
          </p:cNvSpPr>
          <p:nvPr/>
        </p:nvSpPr>
        <p:spPr bwMode="auto">
          <a:xfrm>
            <a:off x="4475163" y="3079750"/>
            <a:ext cx="184150" cy="457200"/>
          </a:xfrm>
          <a:prstGeom prst="rect">
            <a:avLst/>
          </a:prstGeom>
          <a:noFill/>
          <a:ln w="12700" cap="sq">
            <a:noFill/>
            <a:miter lim="800000"/>
            <a:headEnd type="none" w="sm" len="sm"/>
            <a:tailEnd type="none" w="sm" len="sm"/>
          </a:ln>
        </p:spPr>
        <p:txBody>
          <a:bodyPr wrap="none">
            <a:spAutoFit/>
          </a:bodyPr>
          <a:lstStyle/>
          <a:p>
            <a:endParaRPr lang="pt-BR">
              <a:solidFill>
                <a:srgbClr val="000099"/>
              </a:solidFill>
            </a:endParaRPr>
          </a:p>
        </p:txBody>
      </p:sp>
      <p:sp>
        <p:nvSpPr>
          <p:cNvPr id="164868" name="Text Box 4"/>
          <p:cNvSpPr txBox="1">
            <a:spLocks noChangeArrowheads="1"/>
          </p:cNvSpPr>
          <p:nvPr/>
        </p:nvSpPr>
        <p:spPr bwMode="auto">
          <a:xfrm>
            <a:off x="1853407" y="3175"/>
            <a:ext cx="6040436" cy="769441"/>
          </a:xfrm>
          <a:prstGeom prst="rect">
            <a:avLst/>
          </a:prstGeom>
          <a:noFill/>
          <a:ln w="12700" cap="sq">
            <a:noFill/>
            <a:miter lim="800000"/>
            <a:headEnd type="none" w="sm" len="sm"/>
            <a:tailEnd type="none" w="sm" len="sm"/>
          </a:ln>
        </p:spPr>
        <p:txBody>
          <a:bodyPr wrap="none">
            <a:spAutoFit/>
          </a:bodyPr>
          <a:lstStyle/>
          <a:p>
            <a:pPr algn="ctr"/>
            <a:r>
              <a:rPr lang="pt-BR" sz="2200" b="1" dirty="0" smtClean="0">
                <a:solidFill>
                  <a:srgbClr val="0000CC"/>
                </a:solidFill>
              </a:rPr>
              <a:t>IMAGEM MODIS </a:t>
            </a:r>
            <a:r>
              <a:rPr lang="pt-BR" sz="2200" b="1" dirty="0">
                <a:solidFill>
                  <a:srgbClr val="0000CC"/>
                </a:solidFill>
              </a:rPr>
              <a:t>DE 13 SETEMBRO DE 2010</a:t>
            </a:r>
          </a:p>
          <a:p>
            <a:pPr algn="ctr"/>
            <a:r>
              <a:rPr lang="pt-BR" sz="2200" b="1" dirty="0">
                <a:solidFill>
                  <a:srgbClr val="0000CC"/>
                </a:solidFill>
              </a:rPr>
              <a:t>QUEIMADAS = junho+julho+agosto+setembro</a:t>
            </a:r>
          </a:p>
        </p:txBody>
      </p:sp>
      <p:pic>
        <p:nvPicPr>
          <p:cNvPr id="164869" name="Picture 6" descr="C:\Temp\MATO_GROSSO_QUEIMADAS\Histórico das Queimadas_2010_4.gif"/>
          <p:cNvPicPr>
            <a:picLocks noChangeAspect="1" noChangeArrowheads="1"/>
          </p:cNvPicPr>
          <p:nvPr/>
        </p:nvPicPr>
        <p:blipFill>
          <a:blip r:embed="rId2" cstate="print"/>
          <a:srcRect/>
          <a:stretch>
            <a:fillRect/>
          </a:stretch>
        </p:blipFill>
        <p:spPr bwMode="auto">
          <a:xfrm>
            <a:off x="723900" y="809625"/>
            <a:ext cx="7696200" cy="5386388"/>
          </a:xfrm>
          <a:prstGeom prst="rect">
            <a:avLst/>
          </a:prstGeom>
          <a:noFill/>
          <a:ln w="9525">
            <a:noFill/>
            <a:miter lim="800000"/>
            <a:headEnd/>
            <a:tailEnd/>
          </a:ln>
        </p:spPr>
      </p:pic>
      <p:sp>
        <p:nvSpPr>
          <p:cNvPr id="7" name="CaixaDeTexto 6"/>
          <p:cNvSpPr txBox="1"/>
          <p:nvPr/>
        </p:nvSpPr>
        <p:spPr>
          <a:xfrm>
            <a:off x="25971" y="5661248"/>
            <a:ext cx="9108504" cy="1200329"/>
          </a:xfrm>
          <a:prstGeom prst="rect">
            <a:avLst/>
          </a:prstGeom>
          <a:solidFill>
            <a:schemeClr val="bg1"/>
          </a:solidFill>
        </p:spPr>
        <p:txBody>
          <a:bodyPr wrap="square" rtlCol="0">
            <a:spAutoFit/>
          </a:bodyPr>
          <a:lstStyle/>
          <a:p>
            <a:pPr algn="just"/>
            <a:r>
              <a:rPr lang="pt-BR" sz="1200" dirty="0" smtClean="0">
                <a:solidFill>
                  <a:srgbClr val="0000FF"/>
                </a:solidFill>
              </a:rPr>
              <a:t>Este slide mostra o mapa de queimadas, obtido até </a:t>
            </a:r>
            <a:r>
              <a:rPr lang="pt-BR" sz="1200" b="1" dirty="0" smtClean="0">
                <a:solidFill>
                  <a:srgbClr val="0000FF"/>
                </a:solidFill>
              </a:rPr>
              <a:t>13 de setembro </a:t>
            </a:r>
            <a:r>
              <a:rPr lang="pt-BR" sz="1200" dirty="0" smtClean="0">
                <a:solidFill>
                  <a:srgbClr val="0000FF"/>
                </a:solidFill>
              </a:rPr>
              <a:t>de 2010. Sobre esta imagem colorida foi bloqueado as áreas ocupadas com a hidrografia (azul), além das queimadas ocorridas nos meses anteriores, Junho (amarelo), Julho (vermelho), Agosto (azul claro). . Observar que na imagem fração sombra de </a:t>
            </a:r>
            <a:r>
              <a:rPr lang="pt-BR" sz="1200" b="1" dirty="0" smtClean="0">
                <a:solidFill>
                  <a:srgbClr val="0000FF"/>
                </a:solidFill>
              </a:rPr>
              <a:t>13 de setembro </a:t>
            </a:r>
            <a:r>
              <a:rPr lang="pt-BR" sz="1200" dirty="0" smtClean="0">
                <a:solidFill>
                  <a:srgbClr val="0000FF"/>
                </a:solidFill>
              </a:rPr>
              <a:t>de 2010, foi possível mapear as novas cicatrizes de áreas queimadas, na data, </a:t>
            </a:r>
            <a:r>
              <a:rPr lang="pt-BR" sz="1200" b="1" dirty="0" smtClean="0">
                <a:solidFill>
                  <a:srgbClr val="0000FF"/>
                </a:solidFill>
              </a:rPr>
              <a:t>13 de setembro </a:t>
            </a:r>
            <a:r>
              <a:rPr lang="pt-BR" sz="1200" dirty="0" smtClean="0">
                <a:solidFill>
                  <a:srgbClr val="0000FF"/>
                </a:solidFill>
              </a:rPr>
              <a:t>de 2010 (rosa) É importante bloquear a Hidrografia, Além das queimadas ocorridas em meses anteriores passados, Junho, Julho e Agosto, para não ocorrer o mapeamento das queimadas por duas vezes. As áreas queimadas obtidas são sempre avaliadas e modificadas, porque são conferidas sobre uma imagem de satélite (informação final é sempre conclusiva). </a:t>
            </a:r>
          </a:p>
        </p:txBody>
      </p:sp>
    </p:spTree>
    <p:extLst>
      <p:ext uri="{BB962C8B-B14F-4D97-AF65-F5344CB8AC3E}">
        <p14:creationId xmlns:p14="http://schemas.microsoft.com/office/powerpoint/2010/main" val="26791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C:\Temp\MATO_GROSSO_QUEIMADAS\Queima_New_2.gif"/>
          <p:cNvPicPr>
            <a:picLocks noChangeAspect="1" noChangeArrowheads="1"/>
          </p:cNvPicPr>
          <p:nvPr/>
        </p:nvPicPr>
        <p:blipFill rotWithShape="1">
          <a:blip r:embed="rId2" cstate="print"/>
          <a:srcRect l="12563" r="11956"/>
          <a:stretch/>
        </p:blipFill>
        <p:spPr bwMode="auto">
          <a:xfrm>
            <a:off x="1714500" y="548680"/>
            <a:ext cx="5722938" cy="5305425"/>
          </a:xfrm>
          <a:prstGeom prst="rect">
            <a:avLst/>
          </a:prstGeom>
          <a:noFill/>
          <a:ln w="9525">
            <a:noFill/>
            <a:miter lim="800000"/>
            <a:headEnd/>
            <a:tailEnd/>
          </a:ln>
        </p:spPr>
      </p:pic>
      <p:sp>
        <p:nvSpPr>
          <p:cNvPr id="165891" name="Text Box 3"/>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65892" name="Text Box 4"/>
          <p:cNvSpPr txBox="1">
            <a:spLocks noChangeArrowheads="1"/>
          </p:cNvSpPr>
          <p:nvPr/>
        </p:nvSpPr>
        <p:spPr bwMode="auto">
          <a:xfrm>
            <a:off x="4475163" y="2812455"/>
            <a:ext cx="184150" cy="457200"/>
          </a:xfrm>
          <a:prstGeom prst="rect">
            <a:avLst/>
          </a:prstGeom>
          <a:noFill/>
          <a:ln w="12700" cap="sq">
            <a:noFill/>
            <a:miter lim="800000"/>
            <a:headEnd type="none" w="sm" len="sm"/>
            <a:tailEnd type="none" w="sm" len="sm"/>
          </a:ln>
        </p:spPr>
        <p:txBody>
          <a:bodyPr wrap="none">
            <a:spAutoFit/>
          </a:bodyPr>
          <a:lstStyle/>
          <a:p>
            <a:endParaRPr lang="pt-BR">
              <a:solidFill>
                <a:srgbClr val="000099"/>
              </a:solidFill>
            </a:endParaRPr>
          </a:p>
        </p:txBody>
      </p:sp>
      <p:sp>
        <p:nvSpPr>
          <p:cNvPr id="165893" name="Text Box 5"/>
          <p:cNvSpPr txBox="1">
            <a:spLocks noChangeArrowheads="1"/>
          </p:cNvSpPr>
          <p:nvPr/>
        </p:nvSpPr>
        <p:spPr bwMode="auto">
          <a:xfrm>
            <a:off x="395536" y="106363"/>
            <a:ext cx="8314712" cy="430887"/>
          </a:xfrm>
          <a:prstGeom prst="rect">
            <a:avLst/>
          </a:prstGeom>
          <a:noFill/>
          <a:ln w="12700" cap="sq">
            <a:noFill/>
            <a:miter lim="800000"/>
            <a:headEnd type="none" w="sm" len="sm"/>
            <a:tailEnd type="none" w="sm" len="sm"/>
          </a:ln>
        </p:spPr>
        <p:txBody>
          <a:bodyPr wrap="none">
            <a:spAutoFit/>
          </a:bodyPr>
          <a:lstStyle/>
          <a:p>
            <a:r>
              <a:rPr lang="pt-BR" sz="2200" b="1" dirty="0" smtClean="0">
                <a:solidFill>
                  <a:srgbClr val="0000CC"/>
                </a:solidFill>
              </a:rPr>
              <a:t>MAPA FINAL DA IMAGEM MODIS </a:t>
            </a:r>
            <a:r>
              <a:rPr lang="pt-BR" sz="2200" b="1" dirty="0">
                <a:solidFill>
                  <a:srgbClr val="0000CC"/>
                </a:solidFill>
              </a:rPr>
              <a:t>DE 13 SETEMBRO DE 2010</a:t>
            </a:r>
          </a:p>
        </p:txBody>
      </p:sp>
      <p:sp>
        <p:nvSpPr>
          <p:cNvPr id="165894" name="Text Box 6"/>
          <p:cNvSpPr txBox="1">
            <a:spLocks noChangeArrowheads="1"/>
          </p:cNvSpPr>
          <p:nvPr/>
        </p:nvSpPr>
        <p:spPr bwMode="auto">
          <a:xfrm>
            <a:off x="6842125" y="5052418"/>
            <a:ext cx="184731" cy="461665"/>
          </a:xfrm>
          <a:prstGeom prst="rect">
            <a:avLst/>
          </a:prstGeom>
          <a:noFill/>
          <a:ln w="12700" cap="sq">
            <a:noFill/>
            <a:miter lim="800000"/>
            <a:headEnd type="none" w="sm" len="sm"/>
            <a:tailEnd type="none" w="sm" len="sm"/>
          </a:ln>
        </p:spPr>
        <p:txBody>
          <a:bodyPr wrap="none">
            <a:spAutoFit/>
          </a:bodyPr>
          <a:lstStyle/>
          <a:p>
            <a:endParaRPr lang="pt-BR" dirty="0">
              <a:solidFill>
                <a:schemeClr val="bg2"/>
              </a:solidFill>
            </a:endParaRPr>
          </a:p>
        </p:txBody>
      </p:sp>
      <p:grpSp>
        <p:nvGrpSpPr>
          <p:cNvPr id="2" name="Group 7"/>
          <p:cNvGrpSpPr>
            <a:grpSpLocks/>
          </p:cNvGrpSpPr>
          <p:nvPr/>
        </p:nvGrpSpPr>
        <p:grpSpPr bwMode="auto">
          <a:xfrm>
            <a:off x="6640513" y="4609507"/>
            <a:ext cx="2503487" cy="1125538"/>
            <a:chOff x="4183" y="3168"/>
            <a:chExt cx="1577" cy="709"/>
          </a:xfrm>
        </p:grpSpPr>
        <p:pic>
          <p:nvPicPr>
            <p:cNvPr id="165897" name="Picture 8" descr="C:\Temp\MATO_GROSSO_QUEIMADAS\Histórico das Queimadas_2010_9.gif"/>
            <p:cNvPicPr>
              <a:picLocks noChangeAspect="1" noChangeArrowheads="1"/>
            </p:cNvPicPr>
            <p:nvPr/>
          </p:nvPicPr>
          <p:blipFill>
            <a:blip r:embed="rId3" cstate="print"/>
            <a:srcRect/>
            <a:stretch>
              <a:fillRect/>
            </a:stretch>
          </p:blipFill>
          <p:spPr bwMode="auto">
            <a:xfrm>
              <a:off x="4183" y="3168"/>
              <a:ext cx="1577" cy="684"/>
            </a:xfrm>
            <a:prstGeom prst="rect">
              <a:avLst/>
            </a:prstGeom>
            <a:noFill/>
            <a:ln w="9525">
              <a:noFill/>
              <a:miter lim="800000"/>
              <a:headEnd/>
              <a:tailEnd/>
            </a:ln>
          </p:spPr>
        </p:pic>
        <p:sp>
          <p:nvSpPr>
            <p:cNvPr id="165898" name="Text Box 9"/>
            <p:cNvSpPr txBox="1">
              <a:spLocks noChangeArrowheads="1"/>
            </p:cNvSpPr>
            <p:nvPr/>
          </p:nvSpPr>
          <p:spPr bwMode="auto">
            <a:xfrm>
              <a:off x="4685" y="3314"/>
              <a:ext cx="619" cy="154"/>
            </a:xfrm>
            <a:prstGeom prst="rect">
              <a:avLst/>
            </a:prstGeom>
            <a:noFill/>
            <a:ln w="12700" cap="sq">
              <a:noFill/>
              <a:miter lim="800000"/>
              <a:headEnd type="none" w="sm" len="sm"/>
              <a:tailEnd type="none" w="sm" len="sm"/>
            </a:ln>
          </p:spPr>
          <p:txBody>
            <a:bodyPr wrap="none">
              <a:spAutoFit/>
            </a:bodyPr>
            <a:lstStyle/>
            <a:p>
              <a:r>
                <a:rPr lang="pt-BR" sz="1000">
                  <a:solidFill>
                    <a:srgbClr val="000000"/>
                  </a:solidFill>
                  <a:cs typeface="Times New Roman" pitchFamily="18" charset="0"/>
                </a:rPr>
                <a:t>= 13. 808 Km</a:t>
              </a:r>
              <a:r>
                <a:rPr lang="pt-BR" sz="1000" baseline="30000">
                  <a:solidFill>
                    <a:srgbClr val="000000"/>
                  </a:solidFill>
                  <a:cs typeface="Times New Roman" pitchFamily="18" charset="0"/>
                </a:rPr>
                <a:t>2</a:t>
              </a:r>
              <a:r>
                <a:rPr lang="pt-BR" sz="1000"/>
                <a:t> </a:t>
              </a:r>
            </a:p>
          </p:txBody>
        </p:sp>
        <p:sp>
          <p:nvSpPr>
            <p:cNvPr id="165899" name="Text Box 10"/>
            <p:cNvSpPr txBox="1">
              <a:spLocks noChangeArrowheads="1"/>
            </p:cNvSpPr>
            <p:nvPr/>
          </p:nvSpPr>
          <p:spPr bwMode="auto">
            <a:xfrm>
              <a:off x="4698" y="3446"/>
              <a:ext cx="550" cy="155"/>
            </a:xfrm>
            <a:prstGeom prst="rect">
              <a:avLst/>
            </a:prstGeom>
            <a:noFill/>
            <a:ln w="12700" cap="sq">
              <a:noFill/>
              <a:miter lim="800000"/>
              <a:headEnd type="none" w="sm" len="sm"/>
              <a:tailEnd type="none" w="sm" len="sm"/>
            </a:ln>
          </p:spPr>
          <p:txBody>
            <a:bodyPr wrap="none">
              <a:spAutoFit/>
            </a:bodyPr>
            <a:lstStyle/>
            <a:p>
              <a:r>
                <a:rPr lang="pt-BR" sz="1000" dirty="0"/>
                <a:t>= 3. 456</a:t>
              </a:r>
              <a:r>
                <a:rPr lang="pt-BR" sz="1000" dirty="0">
                  <a:solidFill>
                    <a:schemeClr val="bg2"/>
                  </a:solidFill>
                </a:rPr>
                <a:t> </a:t>
              </a:r>
              <a:r>
                <a:rPr lang="pt-BR" sz="1000" dirty="0">
                  <a:solidFill>
                    <a:srgbClr val="000000"/>
                  </a:solidFill>
                  <a:cs typeface="Times New Roman" pitchFamily="18" charset="0"/>
                </a:rPr>
                <a:t>Km</a:t>
              </a:r>
              <a:r>
                <a:rPr lang="pt-BR" sz="1000" baseline="30000" dirty="0">
                  <a:solidFill>
                    <a:srgbClr val="000000"/>
                  </a:solidFill>
                  <a:cs typeface="Times New Roman" pitchFamily="18" charset="0"/>
                </a:rPr>
                <a:t>2</a:t>
              </a:r>
              <a:r>
                <a:rPr lang="pt-BR" sz="1000" dirty="0"/>
                <a:t> </a:t>
              </a:r>
            </a:p>
          </p:txBody>
        </p:sp>
        <p:sp>
          <p:nvSpPr>
            <p:cNvPr id="165900" name="Text Box 11"/>
            <p:cNvSpPr txBox="1">
              <a:spLocks noChangeArrowheads="1"/>
            </p:cNvSpPr>
            <p:nvPr/>
          </p:nvSpPr>
          <p:spPr bwMode="auto">
            <a:xfrm>
              <a:off x="4723" y="3590"/>
              <a:ext cx="550" cy="155"/>
            </a:xfrm>
            <a:prstGeom prst="rect">
              <a:avLst/>
            </a:prstGeom>
            <a:noFill/>
            <a:ln w="12700" cap="sq">
              <a:noFill/>
              <a:miter lim="800000"/>
              <a:headEnd type="none" w="sm" len="sm"/>
              <a:tailEnd type="none" w="sm" len="sm"/>
            </a:ln>
          </p:spPr>
          <p:txBody>
            <a:bodyPr wrap="none">
              <a:spAutoFit/>
            </a:bodyPr>
            <a:lstStyle/>
            <a:p>
              <a:r>
                <a:rPr lang="pt-BR" sz="1000" dirty="0"/>
                <a:t>= 6. 816 </a:t>
              </a:r>
              <a:r>
                <a:rPr lang="pt-BR" sz="1000" dirty="0">
                  <a:solidFill>
                    <a:srgbClr val="000000"/>
                  </a:solidFill>
                  <a:cs typeface="Times New Roman" pitchFamily="18" charset="0"/>
                </a:rPr>
                <a:t>Km</a:t>
              </a:r>
              <a:r>
                <a:rPr lang="pt-BR" sz="1000" baseline="30000" dirty="0">
                  <a:solidFill>
                    <a:srgbClr val="000000"/>
                  </a:solidFill>
                  <a:cs typeface="Times New Roman" pitchFamily="18" charset="0"/>
                </a:rPr>
                <a:t>2</a:t>
              </a:r>
              <a:r>
                <a:rPr lang="pt-BR" sz="1000" dirty="0"/>
                <a:t> </a:t>
              </a:r>
            </a:p>
          </p:txBody>
        </p:sp>
        <p:sp>
          <p:nvSpPr>
            <p:cNvPr id="165901" name="Text Box 12"/>
            <p:cNvSpPr txBox="1">
              <a:spLocks noChangeArrowheads="1"/>
            </p:cNvSpPr>
            <p:nvPr/>
          </p:nvSpPr>
          <p:spPr bwMode="auto">
            <a:xfrm>
              <a:off x="4703" y="3722"/>
              <a:ext cx="591" cy="155"/>
            </a:xfrm>
            <a:prstGeom prst="rect">
              <a:avLst/>
            </a:prstGeom>
            <a:noFill/>
            <a:ln w="12700" cap="sq">
              <a:noFill/>
              <a:miter lim="800000"/>
              <a:headEnd type="none" w="sm" len="sm"/>
              <a:tailEnd type="none" w="sm" len="sm"/>
            </a:ln>
          </p:spPr>
          <p:txBody>
            <a:bodyPr wrap="none">
              <a:spAutoFit/>
            </a:bodyPr>
            <a:lstStyle/>
            <a:p>
              <a:r>
                <a:rPr lang="pt-BR" sz="1000" dirty="0"/>
                <a:t>= 35. 132 </a:t>
              </a:r>
              <a:r>
                <a:rPr lang="pt-BR" sz="1000" dirty="0">
                  <a:solidFill>
                    <a:srgbClr val="000000"/>
                  </a:solidFill>
                  <a:cs typeface="Times New Roman" pitchFamily="18" charset="0"/>
                </a:rPr>
                <a:t>Km</a:t>
              </a:r>
              <a:r>
                <a:rPr lang="pt-BR" sz="1000" baseline="30000" dirty="0">
                  <a:solidFill>
                    <a:srgbClr val="000000"/>
                  </a:solidFill>
                  <a:cs typeface="Times New Roman" pitchFamily="18" charset="0"/>
                </a:rPr>
                <a:t>2</a:t>
              </a:r>
              <a:r>
                <a:rPr lang="pt-BR" sz="1000" dirty="0"/>
                <a:t> </a:t>
              </a:r>
            </a:p>
          </p:txBody>
        </p:sp>
      </p:grpSp>
      <p:sp>
        <p:nvSpPr>
          <p:cNvPr id="165896" name="Text Box 13"/>
          <p:cNvSpPr txBox="1">
            <a:spLocks noChangeArrowheads="1"/>
          </p:cNvSpPr>
          <p:nvPr/>
        </p:nvSpPr>
        <p:spPr bwMode="auto">
          <a:xfrm>
            <a:off x="7000875" y="5704805"/>
            <a:ext cx="1457325" cy="244475"/>
          </a:xfrm>
          <a:prstGeom prst="rect">
            <a:avLst/>
          </a:prstGeom>
          <a:noFill/>
          <a:ln w="12700" cap="sq">
            <a:noFill/>
            <a:miter lim="800000"/>
            <a:headEnd type="none" w="sm" len="sm"/>
            <a:tailEnd type="none" w="sm" len="sm"/>
          </a:ln>
        </p:spPr>
        <p:txBody>
          <a:bodyPr wrap="none">
            <a:spAutoFit/>
          </a:bodyPr>
          <a:lstStyle/>
          <a:p>
            <a:r>
              <a:rPr lang="pt-BR" sz="1000" dirty="0">
                <a:solidFill>
                  <a:schemeClr val="bg2"/>
                </a:solidFill>
              </a:rPr>
              <a:t>TOTAL = 59. 212 </a:t>
            </a:r>
            <a:r>
              <a:rPr lang="pt-BR" sz="1000" dirty="0">
                <a:solidFill>
                  <a:schemeClr val="bg2"/>
                </a:solidFill>
                <a:cs typeface="Times New Roman" pitchFamily="18" charset="0"/>
              </a:rPr>
              <a:t>Km</a:t>
            </a:r>
            <a:r>
              <a:rPr lang="pt-BR" sz="1000" baseline="30000" dirty="0">
                <a:solidFill>
                  <a:schemeClr val="bg2"/>
                </a:solidFill>
                <a:cs typeface="Times New Roman" pitchFamily="18" charset="0"/>
              </a:rPr>
              <a:t>2</a:t>
            </a:r>
            <a:r>
              <a:rPr lang="pt-BR" sz="1000" dirty="0">
                <a:solidFill>
                  <a:schemeClr val="bg2"/>
                </a:solidFill>
              </a:rPr>
              <a:t> </a:t>
            </a:r>
          </a:p>
        </p:txBody>
      </p:sp>
      <p:sp>
        <p:nvSpPr>
          <p:cNvPr id="15" name="CaixaDeTexto 14"/>
          <p:cNvSpPr txBox="1"/>
          <p:nvPr/>
        </p:nvSpPr>
        <p:spPr>
          <a:xfrm>
            <a:off x="16446" y="6035337"/>
            <a:ext cx="9108504" cy="830997"/>
          </a:xfrm>
          <a:prstGeom prst="rect">
            <a:avLst/>
          </a:prstGeom>
          <a:solidFill>
            <a:schemeClr val="bg1"/>
          </a:solidFill>
        </p:spPr>
        <p:txBody>
          <a:bodyPr wrap="square" rtlCol="0">
            <a:spAutoFit/>
          </a:bodyPr>
          <a:lstStyle/>
          <a:p>
            <a:pPr algn="just"/>
            <a:r>
              <a:rPr lang="pt-BR" sz="1200" dirty="0" smtClean="0">
                <a:solidFill>
                  <a:srgbClr val="0000FF"/>
                </a:solidFill>
              </a:rPr>
              <a:t>Este slide mostra o mapa final obtido até a data de 13 de setembro de 2010, para o Estado de Mato Grosso. Neste mapa foram consideradas as cicatrizes de queimadas mensais que ocorreram sobre as imagens fração sombra. Primeiro foram bloqueadas as áreas ocupadas com a hidrografia, além das queimadas ocorridas nos meses passados, anteriores ao do mês atual analisado. Os meses analisados foram Junho (amarelo), Julho (vermelho), Agosto (azul claro), Setembro (rosa). Os valores das queimadas foram totalizados, conforme legenda ao lado.</a:t>
            </a:r>
          </a:p>
        </p:txBody>
      </p:sp>
      <p:sp>
        <p:nvSpPr>
          <p:cNvPr id="4" name="CaixaDeTexto 3"/>
          <p:cNvSpPr txBox="1"/>
          <p:nvPr/>
        </p:nvSpPr>
        <p:spPr>
          <a:xfrm>
            <a:off x="7317829" y="1408584"/>
            <a:ext cx="288032" cy="369332"/>
          </a:xfrm>
          <a:prstGeom prst="rect">
            <a:avLst/>
          </a:prstGeom>
          <a:solidFill>
            <a:schemeClr val="bg1"/>
          </a:solidFill>
        </p:spPr>
        <p:txBody>
          <a:bodyPr wrap="square" rtlCol="0">
            <a:spAutoFit/>
          </a:bodyPr>
          <a:lstStyle/>
          <a:p>
            <a:endParaRPr lang="pt-BR" dirty="0"/>
          </a:p>
        </p:txBody>
      </p:sp>
      <p:sp>
        <p:nvSpPr>
          <p:cNvPr id="17" name="CaixaDeTexto 16"/>
          <p:cNvSpPr txBox="1"/>
          <p:nvPr/>
        </p:nvSpPr>
        <p:spPr>
          <a:xfrm>
            <a:off x="7221438" y="3059668"/>
            <a:ext cx="288032" cy="369332"/>
          </a:xfrm>
          <a:prstGeom prst="rect">
            <a:avLst/>
          </a:prstGeom>
          <a:solidFill>
            <a:schemeClr val="bg1"/>
          </a:solidFill>
        </p:spPr>
        <p:txBody>
          <a:bodyPr wrap="square" rtlCol="0">
            <a:spAutoFit/>
          </a:bodyPr>
          <a:lstStyle/>
          <a:p>
            <a:endParaRPr lang="pt-BR" dirty="0"/>
          </a:p>
        </p:txBody>
      </p:sp>
      <p:sp>
        <p:nvSpPr>
          <p:cNvPr id="18" name="CaixaDeTexto 17"/>
          <p:cNvSpPr txBox="1"/>
          <p:nvPr/>
        </p:nvSpPr>
        <p:spPr>
          <a:xfrm>
            <a:off x="1710730" y="3491716"/>
            <a:ext cx="504056" cy="369332"/>
          </a:xfrm>
          <a:prstGeom prst="rect">
            <a:avLst/>
          </a:prstGeom>
          <a:solidFill>
            <a:schemeClr val="bg1"/>
          </a:solidFill>
        </p:spPr>
        <p:txBody>
          <a:bodyPr wrap="square" rtlCol="0">
            <a:spAutoFit/>
          </a:bodyPr>
          <a:lstStyle/>
          <a:p>
            <a:endParaRPr lang="pt-BR" dirty="0"/>
          </a:p>
        </p:txBody>
      </p:sp>
    </p:spTree>
    <p:extLst>
      <p:ext uri="{BB962C8B-B14F-4D97-AF65-F5344CB8AC3E}">
        <p14:creationId xmlns:p14="http://schemas.microsoft.com/office/powerpoint/2010/main" val="841016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3"/>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endParaRPr lang="en-US" sz="2000">
              <a:solidFill>
                <a:srgbClr val="000099"/>
              </a:solidFill>
              <a:latin typeface="Arial" pitchFamily="34" charset="0"/>
            </a:endParaRPr>
          </a:p>
        </p:txBody>
      </p:sp>
      <p:sp>
        <p:nvSpPr>
          <p:cNvPr id="166915" name="Text Box 4"/>
          <p:cNvSpPr txBox="1">
            <a:spLocks noChangeArrowheads="1"/>
          </p:cNvSpPr>
          <p:nvPr/>
        </p:nvSpPr>
        <p:spPr bwMode="auto">
          <a:xfrm>
            <a:off x="4475163" y="3079750"/>
            <a:ext cx="184150" cy="457200"/>
          </a:xfrm>
          <a:prstGeom prst="rect">
            <a:avLst/>
          </a:prstGeom>
          <a:noFill/>
          <a:ln w="12700" cap="sq">
            <a:noFill/>
            <a:miter lim="800000"/>
            <a:headEnd type="none" w="sm" len="sm"/>
            <a:tailEnd type="none" w="sm" len="sm"/>
          </a:ln>
        </p:spPr>
        <p:txBody>
          <a:bodyPr wrap="none">
            <a:spAutoFit/>
          </a:bodyPr>
          <a:lstStyle/>
          <a:p>
            <a:pPr eaLnBrk="0" hangingPunct="0"/>
            <a:endParaRPr lang="pt-BR">
              <a:solidFill>
                <a:srgbClr val="000099"/>
              </a:solidFill>
            </a:endParaRPr>
          </a:p>
        </p:txBody>
      </p:sp>
      <p:sp>
        <p:nvSpPr>
          <p:cNvPr id="166916" name="Text Box 6"/>
          <p:cNvSpPr txBox="1">
            <a:spLocks noChangeArrowheads="1"/>
          </p:cNvSpPr>
          <p:nvPr/>
        </p:nvSpPr>
        <p:spPr bwMode="auto">
          <a:xfrm>
            <a:off x="6842125" y="5319713"/>
            <a:ext cx="184150" cy="336550"/>
          </a:xfrm>
          <a:prstGeom prst="rect">
            <a:avLst/>
          </a:prstGeom>
          <a:noFill/>
          <a:ln w="12700" cap="sq">
            <a:noFill/>
            <a:miter lim="800000"/>
            <a:headEnd type="none" w="sm" len="sm"/>
            <a:tailEnd type="none" w="sm" len="sm"/>
          </a:ln>
        </p:spPr>
        <p:txBody>
          <a:bodyPr wrap="none">
            <a:spAutoFit/>
          </a:bodyPr>
          <a:lstStyle/>
          <a:p>
            <a:pPr eaLnBrk="0" hangingPunct="0"/>
            <a:endParaRPr lang="pt-BR"/>
          </a:p>
        </p:txBody>
      </p:sp>
      <p:pic>
        <p:nvPicPr>
          <p:cNvPr id="166917" name="Imagem 13" descr="MT_Valdetequeimada.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152400" y="-3001"/>
            <a:ext cx="8763000" cy="6039891"/>
          </a:xfrm>
          <a:prstGeom prst="rect">
            <a:avLst/>
          </a:prstGeom>
          <a:noFill/>
          <a:ln w="9525">
            <a:noFill/>
            <a:miter lim="800000"/>
            <a:headEnd/>
            <a:tailEnd/>
          </a:ln>
        </p:spPr>
      </p:pic>
      <p:sp>
        <p:nvSpPr>
          <p:cNvPr id="7" name="CaixaDeTexto 6"/>
          <p:cNvSpPr txBox="1"/>
          <p:nvPr/>
        </p:nvSpPr>
        <p:spPr>
          <a:xfrm>
            <a:off x="16446" y="5696297"/>
            <a:ext cx="9108504" cy="1200329"/>
          </a:xfrm>
          <a:prstGeom prst="rect">
            <a:avLst/>
          </a:prstGeom>
          <a:solidFill>
            <a:schemeClr val="bg1"/>
          </a:solidFill>
        </p:spPr>
        <p:txBody>
          <a:bodyPr wrap="square" rtlCol="0">
            <a:spAutoFit/>
          </a:bodyPr>
          <a:lstStyle/>
          <a:p>
            <a:pPr algn="just"/>
            <a:r>
              <a:rPr lang="pt-BR" sz="1200" dirty="0" smtClean="0">
                <a:solidFill>
                  <a:srgbClr val="0000FF"/>
                </a:solidFill>
              </a:rPr>
              <a:t>Este slide mostra o mapa final obtido </a:t>
            </a:r>
            <a:r>
              <a:rPr lang="pt-BR" sz="1200" b="1" dirty="0" smtClean="0">
                <a:solidFill>
                  <a:srgbClr val="0000FF"/>
                </a:solidFill>
              </a:rPr>
              <a:t>até a data de 13 de setembro </a:t>
            </a:r>
            <a:r>
              <a:rPr lang="pt-BR" sz="1200" dirty="0" smtClean="0">
                <a:solidFill>
                  <a:srgbClr val="0000FF"/>
                </a:solidFill>
              </a:rPr>
              <a:t>de 2010, para o Estado de Mato Grosso. Neste mapa foi considerado as cicatrizes de queimadas mensais de queimadas, mapeadas sobre as imagens fração sombra. Primeiro foram bloqueadas as áreas ocupadas com a hidrografia, além das queimadas ocorridas nos meses anteriores ao do mês atual analisado. Os meses analisados foram Junho (amarelo), Julho (vermelho), Agosto (azul claro), Setembro (rosa). Para estes quatro meses analisados, do ano de 2010, os valores totais das queimadas foram  (59.912 Km</a:t>
            </a:r>
            <a:r>
              <a:rPr lang="pt-BR" sz="1200" baseline="30000" dirty="0" smtClean="0">
                <a:solidFill>
                  <a:srgbClr val="0000FF"/>
                </a:solidFill>
              </a:rPr>
              <a:t>2</a:t>
            </a:r>
            <a:r>
              <a:rPr lang="pt-BR" sz="1200" dirty="0" smtClean="0">
                <a:solidFill>
                  <a:srgbClr val="0000FF"/>
                </a:solidFill>
              </a:rPr>
              <a:t>), conforme legenda ao lado. As áreas queimadas obtidas são sempre avaliadas e modificadas, porque são conferidas sobre uma imagem de satélite, (informação final é sempre conclusiva).</a:t>
            </a:r>
          </a:p>
        </p:txBody>
      </p:sp>
    </p:spTree>
    <p:extLst>
      <p:ext uri="{BB962C8B-B14F-4D97-AF65-F5344CB8AC3E}">
        <p14:creationId xmlns:p14="http://schemas.microsoft.com/office/powerpoint/2010/main" val="4080192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47459" name="Text Box 3"/>
          <p:cNvSpPr txBox="1">
            <a:spLocks noChangeArrowheads="1"/>
          </p:cNvSpPr>
          <p:nvPr/>
        </p:nvSpPr>
        <p:spPr bwMode="auto">
          <a:xfrm>
            <a:off x="0" y="1989138"/>
            <a:ext cx="9144000" cy="1754326"/>
          </a:xfrm>
          <a:prstGeom prst="rect">
            <a:avLst/>
          </a:prstGeom>
          <a:noFill/>
          <a:ln w="12700" cap="sq">
            <a:noFill/>
            <a:miter lim="800000"/>
            <a:headEnd type="none" w="sm" len="sm"/>
            <a:tailEnd type="none" w="sm" len="sm"/>
          </a:ln>
        </p:spPr>
        <p:txBody>
          <a:bodyPr>
            <a:spAutoFit/>
          </a:bodyPr>
          <a:lstStyle/>
          <a:p>
            <a:pPr algn="ctr">
              <a:lnSpc>
                <a:spcPct val="150000"/>
              </a:lnSpc>
            </a:pPr>
            <a:r>
              <a:rPr lang="pt-BR" b="1" dirty="0">
                <a:solidFill>
                  <a:srgbClr val="0000CC"/>
                </a:solidFill>
              </a:rPr>
              <a:t>METODOLOGIA  DO  PROJETO  PANAMAZONIA II</a:t>
            </a:r>
          </a:p>
          <a:p>
            <a:pPr algn="ctr">
              <a:lnSpc>
                <a:spcPct val="150000"/>
              </a:lnSpc>
            </a:pPr>
            <a:r>
              <a:rPr lang="pt-BR" dirty="0" smtClean="0">
                <a:solidFill>
                  <a:srgbClr val="0000CC"/>
                </a:solidFill>
              </a:rPr>
              <a:t>Mapeamento de áreas queimadas em Cerrado</a:t>
            </a:r>
          </a:p>
          <a:p>
            <a:pPr algn="ctr">
              <a:lnSpc>
                <a:spcPct val="150000"/>
              </a:lnSpc>
            </a:pPr>
            <a:r>
              <a:rPr lang="pt-BR" dirty="0" smtClean="0">
                <a:solidFill>
                  <a:srgbClr val="0000CC"/>
                </a:solidFill>
              </a:rPr>
              <a:t>Utilizando mosaico MODIS _8dias</a:t>
            </a:r>
            <a:endParaRPr lang="pt-BR" dirty="0">
              <a:solidFill>
                <a:srgbClr val="0000CC"/>
              </a:solidFill>
            </a:endParaRPr>
          </a:p>
        </p:txBody>
      </p:sp>
      <p:sp>
        <p:nvSpPr>
          <p:cNvPr id="5" name="CaixaDeTexto 4"/>
          <p:cNvSpPr txBox="1"/>
          <p:nvPr/>
        </p:nvSpPr>
        <p:spPr>
          <a:xfrm>
            <a:off x="6921" y="4729336"/>
            <a:ext cx="9108504" cy="2123658"/>
          </a:xfrm>
          <a:prstGeom prst="rect">
            <a:avLst/>
          </a:prstGeom>
          <a:solidFill>
            <a:schemeClr val="bg1"/>
          </a:solidFill>
        </p:spPr>
        <p:txBody>
          <a:bodyPr wrap="square" rtlCol="0">
            <a:spAutoFit/>
          </a:bodyPr>
          <a:lstStyle/>
          <a:p>
            <a:pPr algn="just"/>
            <a:r>
              <a:rPr lang="pt-BR" sz="1200" dirty="0" smtClean="0">
                <a:solidFill>
                  <a:srgbClr val="0000FF"/>
                </a:solidFill>
              </a:rPr>
              <a:t>A equipe considerou as necessidades e solicitações vindas da comunidade científica. Inclusive, sobre como fazer o mapeamento do </a:t>
            </a:r>
            <a:r>
              <a:rPr lang="pt-BR" sz="1200" dirty="0">
                <a:solidFill>
                  <a:srgbClr val="0000FF"/>
                </a:solidFill>
              </a:rPr>
              <a:t>tema cicatrizes de áreas queimadas. </a:t>
            </a:r>
            <a:r>
              <a:rPr lang="pt-BR" sz="1200" dirty="0" smtClean="0">
                <a:solidFill>
                  <a:srgbClr val="0000FF"/>
                </a:solidFill>
              </a:rPr>
              <a:t>Discutiremos agora, nos próximos slides, áreas </a:t>
            </a:r>
            <a:r>
              <a:rPr lang="pt-BR" sz="1200" dirty="0">
                <a:solidFill>
                  <a:srgbClr val="0000FF"/>
                </a:solidFill>
              </a:rPr>
              <a:t>queimadas no </a:t>
            </a:r>
            <a:r>
              <a:rPr lang="pt-BR" sz="1200" dirty="0" smtClean="0">
                <a:solidFill>
                  <a:srgbClr val="0000FF"/>
                </a:solidFill>
              </a:rPr>
              <a:t>Cerrado, através da utilização de mosaicos de imagens MODIS de 8 dias, em substituição </a:t>
            </a:r>
            <a:r>
              <a:rPr lang="pt-BR" sz="1200" b="1" dirty="0" smtClean="0">
                <a:solidFill>
                  <a:srgbClr val="0000FF"/>
                </a:solidFill>
              </a:rPr>
              <a:t>as imagens diárias</a:t>
            </a:r>
            <a:r>
              <a:rPr lang="pt-BR" sz="1200" dirty="0">
                <a:solidFill>
                  <a:srgbClr val="0000FF"/>
                </a:solidFill>
              </a:rPr>
              <a:t>. Para tentar contornar o problema que </a:t>
            </a:r>
            <a:r>
              <a:rPr lang="pt-BR" sz="1200" dirty="0" smtClean="0">
                <a:solidFill>
                  <a:srgbClr val="0000FF"/>
                </a:solidFill>
              </a:rPr>
              <a:t>ocorre, devido a </a:t>
            </a:r>
            <a:r>
              <a:rPr lang="pt-BR" sz="1200" dirty="0">
                <a:solidFill>
                  <a:srgbClr val="0000FF"/>
                </a:solidFill>
              </a:rPr>
              <a:t>semelhança das cicatrizes de queimadas com a sombras das nuvens, foi </a:t>
            </a:r>
            <a:r>
              <a:rPr lang="pt-BR" sz="1200" dirty="0" smtClean="0">
                <a:solidFill>
                  <a:srgbClr val="0000FF"/>
                </a:solidFill>
              </a:rPr>
              <a:t>utilizado então, </a:t>
            </a:r>
            <a:r>
              <a:rPr lang="pt-BR" sz="1200" dirty="0">
                <a:solidFill>
                  <a:srgbClr val="0000FF"/>
                </a:solidFill>
              </a:rPr>
              <a:t>o </a:t>
            </a:r>
            <a:r>
              <a:rPr lang="pt-BR" sz="1200" b="1" dirty="0">
                <a:solidFill>
                  <a:srgbClr val="0000FF"/>
                </a:solidFill>
              </a:rPr>
              <a:t>mosaico fração sombra de 8 dias</a:t>
            </a:r>
            <a:r>
              <a:rPr lang="pt-BR" sz="1200" dirty="0">
                <a:solidFill>
                  <a:srgbClr val="0000FF"/>
                </a:solidFill>
              </a:rPr>
              <a:t> do MODIS. Este produto de oito </a:t>
            </a:r>
            <a:r>
              <a:rPr lang="pt-BR" sz="1200" dirty="0" smtClean="0">
                <a:solidFill>
                  <a:srgbClr val="0000FF"/>
                </a:solidFill>
              </a:rPr>
              <a:t>dias, reduz e   possibilita minimizar os efeitos </a:t>
            </a:r>
            <a:r>
              <a:rPr lang="pt-BR" sz="1200" dirty="0">
                <a:solidFill>
                  <a:srgbClr val="0000FF"/>
                </a:solidFill>
              </a:rPr>
              <a:t>das sombras das nuvens e agiliza </a:t>
            </a:r>
            <a:r>
              <a:rPr lang="pt-BR" sz="1200" dirty="0" smtClean="0">
                <a:solidFill>
                  <a:srgbClr val="0000FF"/>
                </a:solidFill>
              </a:rPr>
              <a:t>o mapeamento das queimadas. </a:t>
            </a:r>
            <a:r>
              <a:rPr lang="pt-BR" sz="1200" dirty="0">
                <a:solidFill>
                  <a:srgbClr val="0000FF"/>
                </a:solidFill>
              </a:rPr>
              <a:t>Outro problema que ocorre é a semelhança das cicatrizes das áreas </a:t>
            </a:r>
            <a:r>
              <a:rPr lang="pt-BR" sz="1200" dirty="0" smtClean="0">
                <a:solidFill>
                  <a:srgbClr val="0000FF"/>
                </a:solidFill>
              </a:rPr>
              <a:t>queimadas </a:t>
            </a:r>
            <a:r>
              <a:rPr lang="pt-BR" sz="1200" dirty="0">
                <a:solidFill>
                  <a:srgbClr val="0000FF"/>
                </a:solidFill>
              </a:rPr>
              <a:t>com o tema </a:t>
            </a:r>
            <a:r>
              <a:rPr lang="pt-BR" sz="1200" dirty="0" smtClean="0">
                <a:solidFill>
                  <a:srgbClr val="0000FF"/>
                </a:solidFill>
              </a:rPr>
              <a:t>Hidrografia, então a Hidrografia também precisava ser bloqueada para facilitar o mapeamento operacional das queimadas. Foram </a:t>
            </a:r>
            <a:r>
              <a:rPr lang="pt-BR" sz="1200" dirty="0">
                <a:solidFill>
                  <a:srgbClr val="0000FF"/>
                </a:solidFill>
              </a:rPr>
              <a:t>consideradas as cicatrizes de queimadas mensais que ocorreram nas imagens fração sombra do mosaico MODIS 8 dias. Primeiro foram bloqueadas as áreas ocupadas com a </a:t>
            </a:r>
            <a:r>
              <a:rPr lang="pt-BR" sz="1200" dirty="0" smtClean="0">
                <a:solidFill>
                  <a:srgbClr val="0000FF"/>
                </a:solidFill>
              </a:rPr>
              <a:t>hidrografia, em seguida, foi feito também, o bloqueio </a:t>
            </a:r>
            <a:r>
              <a:rPr lang="pt-BR" sz="1200" dirty="0">
                <a:solidFill>
                  <a:srgbClr val="0000FF"/>
                </a:solidFill>
              </a:rPr>
              <a:t>das </a:t>
            </a:r>
            <a:r>
              <a:rPr lang="pt-BR" sz="1200" dirty="0" smtClean="0">
                <a:solidFill>
                  <a:srgbClr val="0000FF"/>
                </a:solidFill>
              </a:rPr>
              <a:t>queimadas antigas, </a:t>
            </a:r>
            <a:r>
              <a:rPr lang="pt-BR" sz="1200" dirty="0">
                <a:solidFill>
                  <a:srgbClr val="0000FF"/>
                </a:solidFill>
              </a:rPr>
              <a:t>ocorridas nos meses passados, anteriores ao do mês atual </a:t>
            </a:r>
            <a:r>
              <a:rPr lang="pt-BR" sz="1200" dirty="0" smtClean="0">
                <a:solidFill>
                  <a:srgbClr val="0000FF"/>
                </a:solidFill>
              </a:rPr>
              <a:t>analisado. Estes bloqueios prévios, permitiram um aumento significativo na velocidade de mapeamento operacional. A classificação final das queimadas ficou mais direta e objetiva. Facilitando também, a conferência das cicatrizes de áreas queimadas, feita pelo foto intérprete, sobre as respectivas imagens sintéticas do mosaico MODIS de 8 dias.</a:t>
            </a:r>
          </a:p>
        </p:txBody>
      </p:sp>
    </p:spTree>
    <p:extLst>
      <p:ext uri="{BB962C8B-B14F-4D97-AF65-F5344CB8AC3E}">
        <p14:creationId xmlns:p14="http://schemas.microsoft.com/office/powerpoint/2010/main" val="3283695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3"/>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74083" name="Text Box 4"/>
          <p:cNvSpPr txBox="1">
            <a:spLocks noChangeArrowheads="1"/>
          </p:cNvSpPr>
          <p:nvPr/>
        </p:nvSpPr>
        <p:spPr bwMode="auto">
          <a:xfrm>
            <a:off x="4475163" y="3079750"/>
            <a:ext cx="184150" cy="457200"/>
          </a:xfrm>
          <a:prstGeom prst="rect">
            <a:avLst/>
          </a:prstGeom>
          <a:noFill/>
          <a:ln w="12700" cap="sq">
            <a:noFill/>
            <a:miter lim="800000"/>
            <a:headEnd type="none" w="sm" len="sm"/>
            <a:tailEnd type="none" w="sm" len="sm"/>
          </a:ln>
        </p:spPr>
        <p:txBody>
          <a:bodyPr wrap="none">
            <a:spAutoFit/>
          </a:bodyPr>
          <a:lstStyle/>
          <a:p>
            <a:endParaRPr lang="pt-BR">
              <a:solidFill>
                <a:srgbClr val="000099"/>
              </a:solidFill>
            </a:endParaRPr>
          </a:p>
        </p:txBody>
      </p:sp>
      <p:sp>
        <p:nvSpPr>
          <p:cNvPr id="174084" name="Text Box 6"/>
          <p:cNvSpPr txBox="1">
            <a:spLocks noChangeArrowheads="1"/>
          </p:cNvSpPr>
          <p:nvPr/>
        </p:nvSpPr>
        <p:spPr bwMode="auto">
          <a:xfrm>
            <a:off x="6842125" y="5319713"/>
            <a:ext cx="184150" cy="336550"/>
          </a:xfrm>
          <a:prstGeom prst="rect">
            <a:avLst/>
          </a:prstGeom>
          <a:noFill/>
          <a:ln w="12700" cap="sq">
            <a:noFill/>
            <a:miter lim="800000"/>
            <a:headEnd type="none" w="sm" len="sm"/>
            <a:tailEnd type="none" w="sm" len="sm"/>
          </a:ln>
        </p:spPr>
        <p:txBody>
          <a:bodyPr wrap="none">
            <a:spAutoFit/>
          </a:bodyPr>
          <a:lstStyle/>
          <a:p>
            <a:endParaRPr lang="pt-BR"/>
          </a:p>
        </p:txBody>
      </p:sp>
      <p:pic>
        <p:nvPicPr>
          <p:cNvPr id="174085" name="Imagem 13" descr="MT_Valdetequeimada.jpg"/>
          <p:cNvPicPr>
            <a:picLocks noChangeAspect="1"/>
          </p:cNvPicPr>
          <p:nvPr/>
        </p:nvPicPr>
        <p:blipFill>
          <a:blip r:embed="rId2" cstate="print">
            <a:clrChange>
              <a:clrFrom>
                <a:srgbClr val="FFFFFF"/>
              </a:clrFrom>
              <a:clrTo>
                <a:srgbClr val="FFFFFF">
                  <a:alpha val="0"/>
                </a:srgbClr>
              </a:clrTo>
            </a:clrChange>
          </a:blip>
          <a:srcRect b="88503"/>
          <a:stretch>
            <a:fillRect/>
          </a:stretch>
        </p:blipFill>
        <p:spPr bwMode="auto">
          <a:xfrm>
            <a:off x="152400" y="125413"/>
            <a:ext cx="8763000" cy="712787"/>
          </a:xfrm>
          <a:prstGeom prst="rect">
            <a:avLst/>
          </a:prstGeom>
          <a:noFill/>
          <a:ln w="9525">
            <a:noFill/>
            <a:miter lim="800000"/>
            <a:headEnd/>
            <a:tailEnd/>
          </a:ln>
        </p:spPr>
      </p:pic>
      <p:sp>
        <p:nvSpPr>
          <p:cNvPr id="174086" name="Text Box 6"/>
          <p:cNvSpPr txBox="1">
            <a:spLocks noChangeArrowheads="1"/>
          </p:cNvSpPr>
          <p:nvPr/>
        </p:nvSpPr>
        <p:spPr bwMode="auto">
          <a:xfrm>
            <a:off x="2000250" y="66774"/>
            <a:ext cx="5105400" cy="769938"/>
          </a:xfrm>
          <a:prstGeom prst="rect">
            <a:avLst/>
          </a:prstGeom>
          <a:solidFill>
            <a:schemeClr val="bg1"/>
          </a:solidFill>
          <a:ln w="12700" cap="sq">
            <a:noFill/>
            <a:miter lim="800000"/>
            <a:headEnd type="none" w="sm" len="sm"/>
            <a:tailEnd type="none" w="sm" len="sm"/>
          </a:ln>
        </p:spPr>
        <p:txBody>
          <a:bodyPr>
            <a:spAutoFit/>
          </a:bodyPr>
          <a:lstStyle/>
          <a:p>
            <a:pPr algn="ctr"/>
            <a:r>
              <a:rPr lang="pt-BR" sz="2200" b="1" dirty="0">
                <a:solidFill>
                  <a:srgbClr val="0000CC"/>
                </a:solidFill>
              </a:rPr>
              <a:t>Mapeamento das Queimadas  no Arco Panamazônico da América do Sul</a:t>
            </a:r>
          </a:p>
        </p:txBody>
      </p:sp>
      <p:pic>
        <p:nvPicPr>
          <p:cNvPr id="174087" name="Picture 7" descr="C:\Temp\MATO_GROSSO_QUEIMADAS\Mosaico_6a14_1.gif"/>
          <p:cNvPicPr>
            <a:picLocks noChangeAspect="1" noChangeArrowheads="1"/>
          </p:cNvPicPr>
          <p:nvPr/>
        </p:nvPicPr>
        <p:blipFill>
          <a:blip r:embed="rId3" cstate="print"/>
          <a:srcRect b="9106"/>
          <a:stretch>
            <a:fillRect/>
          </a:stretch>
        </p:blipFill>
        <p:spPr bwMode="auto">
          <a:xfrm>
            <a:off x="0" y="909525"/>
            <a:ext cx="9144000" cy="5334000"/>
          </a:xfrm>
          <a:prstGeom prst="rect">
            <a:avLst/>
          </a:prstGeom>
          <a:solidFill>
            <a:schemeClr val="bg1"/>
          </a:solidFill>
          <a:ln w="9525">
            <a:noFill/>
            <a:miter lim="800000"/>
            <a:headEnd/>
            <a:tailEnd/>
          </a:ln>
        </p:spPr>
      </p:pic>
      <p:sp>
        <p:nvSpPr>
          <p:cNvPr id="8" name="CaixaDeTexto 7"/>
          <p:cNvSpPr txBox="1"/>
          <p:nvPr/>
        </p:nvSpPr>
        <p:spPr>
          <a:xfrm>
            <a:off x="539552" y="6381328"/>
            <a:ext cx="184731" cy="461665"/>
          </a:xfrm>
          <a:prstGeom prst="rect">
            <a:avLst/>
          </a:prstGeom>
          <a:noFill/>
        </p:spPr>
        <p:txBody>
          <a:bodyPr wrap="none" rtlCol="0">
            <a:spAutoFit/>
          </a:bodyPr>
          <a:lstStyle/>
          <a:p>
            <a:endParaRPr lang="pt-BR" dirty="0"/>
          </a:p>
        </p:txBody>
      </p:sp>
      <p:sp>
        <p:nvSpPr>
          <p:cNvPr id="9" name="CaixaDeTexto 8"/>
          <p:cNvSpPr txBox="1"/>
          <p:nvPr/>
        </p:nvSpPr>
        <p:spPr>
          <a:xfrm>
            <a:off x="9525" y="6186095"/>
            <a:ext cx="9108504" cy="646331"/>
          </a:xfrm>
          <a:prstGeom prst="rect">
            <a:avLst/>
          </a:prstGeom>
          <a:solidFill>
            <a:schemeClr val="bg1"/>
          </a:solidFill>
        </p:spPr>
        <p:txBody>
          <a:bodyPr wrap="square" rtlCol="0">
            <a:spAutoFit/>
          </a:bodyPr>
          <a:lstStyle/>
          <a:p>
            <a:pPr algn="just"/>
            <a:r>
              <a:rPr lang="pt-BR" sz="1200" dirty="0" smtClean="0">
                <a:solidFill>
                  <a:srgbClr val="0000FF"/>
                </a:solidFill>
              </a:rPr>
              <a:t>Este slide mostra o mosaico MODIS de 8 dias. Observar que foi reduzido o problema de sombra das nuvens. Para contornar o problema que ocorre, da semelhança das cicatrizes de queimadas com as sombras das nuvens, foi utilizado este mosaico fração sombra de 8 dias do MODIS. Este produto de oito dias minimiza o efeito das sombras das nuvens e agiliza a observação, apenas das queimadas que ocorreram.   </a:t>
            </a:r>
          </a:p>
        </p:txBody>
      </p:sp>
    </p:spTree>
    <p:extLst>
      <p:ext uri="{BB962C8B-B14F-4D97-AF65-F5344CB8AC3E}">
        <p14:creationId xmlns:p14="http://schemas.microsoft.com/office/powerpoint/2010/main" val="2863823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3"/>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75107" name="Text Box 4"/>
          <p:cNvSpPr txBox="1">
            <a:spLocks noChangeArrowheads="1"/>
          </p:cNvSpPr>
          <p:nvPr/>
        </p:nvSpPr>
        <p:spPr bwMode="auto">
          <a:xfrm>
            <a:off x="4475163" y="3079750"/>
            <a:ext cx="184150" cy="457200"/>
          </a:xfrm>
          <a:prstGeom prst="rect">
            <a:avLst/>
          </a:prstGeom>
          <a:noFill/>
          <a:ln w="12700" cap="sq">
            <a:noFill/>
            <a:miter lim="800000"/>
            <a:headEnd type="none" w="sm" len="sm"/>
            <a:tailEnd type="none" w="sm" len="sm"/>
          </a:ln>
        </p:spPr>
        <p:txBody>
          <a:bodyPr wrap="none">
            <a:spAutoFit/>
          </a:bodyPr>
          <a:lstStyle/>
          <a:p>
            <a:endParaRPr lang="pt-BR">
              <a:solidFill>
                <a:srgbClr val="000099"/>
              </a:solidFill>
            </a:endParaRPr>
          </a:p>
        </p:txBody>
      </p:sp>
      <p:sp>
        <p:nvSpPr>
          <p:cNvPr id="175108" name="Text Box 6"/>
          <p:cNvSpPr txBox="1">
            <a:spLocks noChangeArrowheads="1"/>
          </p:cNvSpPr>
          <p:nvPr/>
        </p:nvSpPr>
        <p:spPr bwMode="auto">
          <a:xfrm>
            <a:off x="6842125" y="5319713"/>
            <a:ext cx="184150" cy="336550"/>
          </a:xfrm>
          <a:prstGeom prst="rect">
            <a:avLst/>
          </a:prstGeom>
          <a:noFill/>
          <a:ln w="12700" cap="sq">
            <a:noFill/>
            <a:miter lim="800000"/>
            <a:headEnd type="none" w="sm" len="sm"/>
            <a:tailEnd type="none" w="sm" len="sm"/>
          </a:ln>
        </p:spPr>
        <p:txBody>
          <a:bodyPr wrap="none">
            <a:spAutoFit/>
          </a:bodyPr>
          <a:lstStyle/>
          <a:p>
            <a:endParaRPr lang="pt-BR"/>
          </a:p>
        </p:txBody>
      </p:sp>
      <p:pic>
        <p:nvPicPr>
          <p:cNvPr id="175109" name="Imagem 13" descr="MT_Valdetequeimada.jpg"/>
          <p:cNvPicPr>
            <a:picLocks noChangeAspect="1"/>
          </p:cNvPicPr>
          <p:nvPr/>
        </p:nvPicPr>
        <p:blipFill>
          <a:blip r:embed="rId2" cstate="print">
            <a:clrChange>
              <a:clrFrom>
                <a:srgbClr val="FFFFFF"/>
              </a:clrFrom>
              <a:clrTo>
                <a:srgbClr val="FFFFFF">
                  <a:alpha val="0"/>
                </a:srgbClr>
              </a:clrTo>
            </a:clrChange>
          </a:blip>
          <a:srcRect b="88348"/>
          <a:stretch>
            <a:fillRect/>
          </a:stretch>
        </p:blipFill>
        <p:spPr bwMode="auto">
          <a:xfrm>
            <a:off x="152400" y="125413"/>
            <a:ext cx="8763000" cy="722312"/>
          </a:xfrm>
          <a:prstGeom prst="rect">
            <a:avLst/>
          </a:prstGeom>
          <a:noFill/>
          <a:ln w="9525">
            <a:noFill/>
            <a:miter lim="800000"/>
            <a:headEnd/>
            <a:tailEnd/>
          </a:ln>
        </p:spPr>
      </p:pic>
      <p:sp>
        <p:nvSpPr>
          <p:cNvPr id="175110" name="Text Box 6"/>
          <p:cNvSpPr txBox="1">
            <a:spLocks noChangeArrowheads="1"/>
          </p:cNvSpPr>
          <p:nvPr/>
        </p:nvSpPr>
        <p:spPr bwMode="auto">
          <a:xfrm>
            <a:off x="2000250" y="66775"/>
            <a:ext cx="5105400" cy="769937"/>
          </a:xfrm>
          <a:prstGeom prst="rect">
            <a:avLst/>
          </a:prstGeom>
          <a:solidFill>
            <a:schemeClr val="bg1"/>
          </a:solidFill>
          <a:ln w="12700" cap="sq">
            <a:noFill/>
            <a:miter lim="800000"/>
            <a:headEnd type="none" w="sm" len="sm"/>
            <a:tailEnd type="none" w="sm" len="sm"/>
          </a:ln>
        </p:spPr>
        <p:txBody>
          <a:bodyPr>
            <a:spAutoFit/>
          </a:bodyPr>
          <a:lstStyle/>
          <a:p>
            <a:pPr algn="ctr"/>
            <a:r>
              <a:rPr lang="pt-BR" sz="2200" b="1" dirty="0">
                <a:solidFill>
                  <a:srgbClr val="0000CC"/>
                </a:solidFill>
              </a:rPr>
              <a:t>Mapeamento das Queimadas  no Arco Panamazônico da América do Sul</a:t>
            </a:r>
          </a:p>
        </p:txBody>
      </p:sp>
      <p:pic>
        <p:nvPicPr>
          <p:cNvPr id="175111" name="Picture 7" descr="C:\Temp\MATO_GROSSO_QUEIMADAS\Mosaico_6a14_2.gif"/>
          <p:cNvPicPr>
            <a:picLocks noChangeAspect="1" noChangeArrowheads="1"/>
          </p:cNvPicPr>
          <p:nvPr/>
        </p:nvPicPr>
        <p:blipFill>
          <a:blip r:embed="rId3" cstate="print"/>
          <a:srcRect b="9106"/>
          <a:stretch>
            <a:fillRect/>
          </a:stretch>
        </p:blipFill>
        <p:spPr bwMode="auto">
          <a:xfrm>
            <a:off x="0" y="909525"/>
            <a:ext cx="9144000" cy="5334000"/>
          </a:xfrm>
          <a:prstGeom prst="rect">
            <a:avLst/>
          </a:prstGeom>
          <a:noFill/>
          <a:ln w="9525">
            <a:noFill/>
            <a:miter lim="800000"/>
            <a:headEnd/>
            <a:tailEnd/>
          </a:ln>
        </p:spPr>
      </p:pic>
      <p:sp>
        <p:nvSpPr>
          <p:cNvPr id="10" name="CaixaDeTexto 9"/>
          <p:cNvSpPr txBox="1"/>
          <p:nvPr/>
        </p:nvSpPr>
        <p:spPr>
          <a:xfrm>
            <a:off x="9525" y="6186095"/>
            <a:ext cx="9108504" cy="646331"/>
          </a:xfrm>
          <a:prstGeom prst="rect">
            <a:avLst/>
          </a:prstGeom>
          <a:solidFill>
            <a:schemeClr val="bg1"/>
          </a:solidFill>
        </p:spPr>
        <p:txBody>
          <a:bodyPr wrap="square" rtlCol="0">
            <a:spAutoFit/>
          </a:bodyPr>
          <a:lstStyle/>
          <a:p>
            <a:pPr algn="just"/>
            <a:r>
              <a:rPr lang="pt-BR" sz="1200" dirty="0" smtClean="0">
                <a:solidFill>
                  <a:srgbClr val="0000FF"/>
                </a:solidFill>
              </a:rPr>
              <a:t>Este slide mostra uma imagem sintética do mosaico MODIS de 8 dias. Para reduzir o problema que ocorre da semelhança das cicatrizes de áreas queimadas, com as sombras de nuvens, foi utilizado o mosaico fração sombra de 8 dias do MODIS. Outro problema que ocorre é a semelhança das cicatrizes das áreas queimadas , com o tema Hidrografia. Então neste slide foi bloqueado também a Hidrografia (azul). </a:t>
            </a:r>
          </a:p>
        </p:txBody>
      </p:sp>
    </p:spTree>
    <p:extLst>
      <p:ext uri="{BB962C8B-B14F-4D97-AF65-F5344CB8AC3E}">
        <p14:creationId xmlns:p14="http://schemas.microsoft.com/office/powerpoint/2010/main" val="3642468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3"/>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76131" name="Text Box 4"/>
          <p:cNvSpPr txBox="1">
            <a:spLocks noChangeArrowheads="1"/>
          </p:cNvSpPr>
          <p:nvPr/>
        </p:nvSpPr>
        <p:spPr bwMode="auto">
          <a:xfrm>
            <a:off x="4475163" y="3079750"/>
            <a:ext cx="184150" cy="457200"/>
          </a:xfrm>
          <a:prstGeom prst="rect">
            <a:avLst/>
          </a:prstGeom>
          <a:noFill/>
          <a:ln w="12700" cap="sq">
            <a:noFill/>
            <a:miter lim="800000"/>
            <a:headEnd type="none" w="sm" len="sm"/>
            <a:tailEnd type="none" w="sm" len="sm"/>
          </a:ln>
        </p:spPr>
        <p:txBody>
          <a:bodyPr wrap="none">
            <a:spAutoFit/>
          </a:bodyPr>
          <a:lstStyle/>
          <a:p>
            <a:endParaRPr lang="pt-BR">
              <a:solidFill>
                <a:srgbClr val="000099"/>
              </a:solidFill>
            </a:endParaRPr>
          </a:p>
        </p:txBody>
      </p:sp>
      <p:sp>
        <p:nvSpPr>
          <p:cNvPr id="176132" name="Text Box 6"/>
          <p:cNvSpPr txBox="1">
            <a:spLocks noChangeArrowheads="1"/>
          </p:cNvSpPr>
          <p:nvPr/>
        </p:nvSpPr>
        <p:spPr bwMode="auto">
          <a:xfrm>
            <a:off x="6842125" y="5319713"/>
            <a:ext cx="184150" cy="336550"/>
          </a:xfrm>
          <a:prstGeom prst="rect">
            <a:avLst/>
          </a:prstGeom>
          <a:noFill/>
          <a:ln w="12700" cap="sq">
            <a:noFill/>
            <a:miter lim="800000"/>
            <a:headEnd type="none" w="sm" len="sm"/>
            <a:tailEnd type="none" w="sm" len="sm"/>
          </a:ln>
        </p:spPr>
        <p:txBody>
          <a:bodyPr wrap="none">
            <a:spAutoFit/>
          </a:bodyPr>
          <a:lstStyle/>
          <a:p>
            <a:endParaRPr lang="pt-BR"/>
          </a:p>
        </p:txBody>
      </p:sp>
      <p:pic>
        <p:nvPicPr>
          <p:cNvPr id="176133" name="Imagem 13" descr="MT_Valdetequeimada.jpg"/>
          <p:cNvPicPr>
            <a:picLocks noChangeAspect="1"/>
          </p:cNvPicPr>
          <p:nvPr/>
        </p:nvPicPr>
        <p:blipFill>
          <a:blip r:embed="rId2" cstate="print">
            <a:clrChange>
              <a:clrFrom>
                <a:srgbClr val="FFFFFF"/>
              </a:clrFrom>
              <a:clrTo>
                <a:srgbClr val="FFFFFF">
                  <a:alpha val="0"/>
                </a:srgbClr>
              </a:clrTo>
            </a:clrChange>
          </a:blip>
          <a:srcRect b="88503"/>
          <a:stretch>
            <a:fillRect/>
          </a:stretch>
        </p:blipFill>
        <p:spPr bwMode="auto">
          <a:xfrm>
            <a:off x="152400" y="125413"/>
            <a:ext cx="8763000" cy="712787"/>
          </a:xfrm>
          <a:prstGeom prst="rect">
            <a:avLst/>
          </a:prstGeom>
          <a:noFill/>
          <a:ln w="9525">
            <a:noFill/>
            <a:miter lim="800000"/>
            <a:headEnd/>
            <a:tailEnd/>
          </a:ln>
        </p:spPr>
      </p:pic>
      <p:sp>
        <p:nvSpPr>
          <p:cNvPr id="176134" name="Text Box 6"/>
          <p:cNvSpPr txBox="1">
            <a:spLocks noChangeArrowheads="1"/>
          </p:cNvSpPr>
          <p:nvPr/>
        </p:nvSpPr>
        <p:spPr bwMode="auto">
          <a:xfrm>
            <a:off x="2000250" y="66774"/>
            <a:ext cx="5105400" cy="769938"/>
          </a:xfrm>
          <a:prstGeom prst="rect">
            <a:avLst/>
          </a:prstGeom>
          <a:solidFill>
            <a:schemeClr val="bg1"/>
          </a:solidFill>
          <a:ln w="12700" cap="sq">
            <a:noFill/>
            <a:miter lim="800000"/>
            <a:headEnd type="none" w="sm" len="sm"/>
            <a:tailEnd type="none" w="sm" len="sm"/>
          </a:ln>
        </p:spPr>
        <p:txBody>
          <a:bodyPr>
            <a:spAutoFit/>
          </a:bodyPr>
          <a:lstStyle/>
          <a:p>
            <a:pPr algn="ctr"/>
            <a:r>
              <a:rPr lang="pt-BR" sz="2200" b="1" dirty="0">
                <a:solidFill>
                  <a:srgbClr val="0000CC"/>
                </a:solidFill>
              </a:rPr>
              <a:t>Mapeamento das Queimadas  no Arco Panamazônico da América do Sul</a:t>
            </a:r>
          </a:p>
        </p:txBody>
      </p:sp>
      <p:pic>
        <p:nvPicPr>
          <p:cNvPr id="176135" name="Picture 7" descr="C:\Temp\MATO_GROSSO_QUEIMADAS\Mosaico_6a14_3.gif"/>
          <p:cNvPicPr>
            <a:picLocks noChangeAspect="1" noChangeArrowheads="1"/>
          </p:cNvPicPr>
          <p:nvPr/>
        </p:nvPicPr>
        <p:blipFill>
          <a:blip r:embed="rId3" cstate="print"/>
          <a:srcRect b="9109"/>
          <a:stretch>
            <a:fillRect/>
          </a:stretch>
        </p:blipFill>
        <p:spPr bwMode="auto">
          <a:xfrm>
            <a:off x="0" y="903805"/>
            <a:ext cx="9144000" cy="5334000"/>
          </a:xfrm>
          <a:prstGeom prst="rect">
            <a:avLst/>
          </a:prstGeom>
          <a:noFill/>
          <a:ln w="9525">
            <a:noFill/>
            <a:miter lim="800000"/>
            <a:headEnd/>
            <a:tailEnd/>
          </a:ln>
        </p:spPr>
      </p:pic>
      <p:sp>
        <p:nvSpPr>
          <p:cNvPr id="11" name="CaixaDeTexto 10"/>
          <p:cNvSpPr txBox="1"/>
          <p:nvPr/>
        </p:nvSpPr>
        <p:spPr>
          <a:xfrm>
            <a:off x="16446" y="6035337"/>
            <a:ext cx="9108504" cy="830997"/>
          </a:xfrm>
          <a:prstGeom prst="rect">
            <a:avLst/>
          </a:prstGeom>
          <a:solidFill>
            <a:schemeClr val="bg1"/>
          </a:solidFill>
        </p:spPr>
        <p:txBody>
          <a:bodyPr wrap="square" rtlCol="0">
            <a:spAutoFit/>
          </a:bodyPr>
          <a:lstStyle/>
          <a:p>
            <a:pPr algn="just"/>
            <a:r>
              <a:rPr lang="pt-BR" sz="1200" dirty="0" smtClean="0">
                <a:solidFill>
                  <a:srgbClr val="0000FF"/>
                </a:solidFill>
              </a:rPr>
              <a:t>Este slide mostra o mapa final obtido sobre o mosaico MODIS de 8 dias, para o arco de desmatamento do Brasil, mais a Bolívia. Neste mapa,  foram consideradas </a:t>
            </a:r>
            <a:r>
              <a:rPr lang="pt-BR" sz="1200" dirty="0">
                <a:solidFill>
                  <a:srgbClr val="0000FF"/>
                </a:solidFill>
              </a:rPr>
              <a:t>as cicatrizes </a:t>
            </a:r>
            <a:r>
              <a:rPr lang="pt-BR" sz="1200" dirty="0" smtClean="0">
                <a:solidFill>
                  <a:srgbClr val="0000FF"/>
                </a:solidFill>
              </a:rPr>
              <a:t>das </a:t>
            </a:r>
            <a:r>
              <a:rPr lang="pt-BR" sz="1200" dirty="0">
                <a:solidFill>
                  <a:srgbClr val="0000FF"/>
                </a:solidFill>
              </a:rPr>
              <a:t>queimadas mensais que ocorreram nas imagens fração </a:t>
            </a:r>
            <a:r>
              <a:rPr lang="pt-BR" sz="1200" dirty="0" smtClean="0">
                <a:solidFill>
                  <a:srgbClr val="0000FF"/>
                </a:solidFill>
              </a:rPr>
              <a:t>sombra do mosaico MODIS 8 dias. </a:t>
            </a:r>
            <a:r>
              <a:rPr lang="pt-BR" sz="1200" dirty="0">
                <a:solidFill>
                  <a:srgbClr val="0000FF"/>
                </a:solidFill>
              </a:rPr>
              <a:t>Primeiro foram bloqueadas as áreas ocupadas com a hidrografia, além das queimadas ocorridas nos meses passados, anteriores ao do </a:t>
            </a:r>
            <a:r>
              <a:rPr lang="pt-BR" sz="1200" dirty="0" smtClean="0">
                <a:solidFill>
                  <a:srgbClr val="0000FF"/>
                </a:solidFill>
              </a:rPr>
              <a:t>mês </a:t>
            </a:r>
            <a:r>
              <a:rPr lang="pt-BR" sz="1200" dirty="0">
                <a:solidFill>
                  <a:srgbClr val="0000FF"/>
                </a:solidFill>
              </a:rPr>
              <a:t>atual analisado</a:t>
            </a:r>
            <a:r>
              <a:rPr lang="pt-BR" sz="1200" dirty="0" smtClean="0">
                <a:solidFill>
                  <a:srgbClr val="0000FF"/>
                </a:solidFill>
              </a:rPr>
              <a:t>. A Legenda das queimadas dos </a:t>
            </a:r>
            <a:r>
              <a:rPr lang="pt-BR" sz="1200" dirty="0">
                <a:solidFill>
                  <a:srgbClr val="0000FF"/>
                </a:solidFill>
              </a:rPr>
              <a:t>meses analisados </a:t>
            </a:r>
            <a:r>
              <a:rPr lang="pt-BR" sz="1200" dirty="0" smtClean="0">
                <a:solidFill>
                  <a:srgbClr val="0000FF"/>
                </a:solidFill>
              </a:rPr>
              <a:t>foram, </a:t>
            </a:r>
            <a:r>
              <a:rPr lang="pt-BR" sz="1200" dirty="0">
                <a:solidFill>
                  <a:srgbClr val="0000FF"/>
                </a:solidFill>
              </a:rPr>
              <a:t>Junho (amarelo), Julho (vermelho), Agosto (azul claro), Setembro (rosa</a:t>
            </a:r>
            <a:r>
              <a:rPr lang="pt-BR" sz="1200" dirty="0" smtClean="0">
                <a:solidFill>
                  <a:srgbClr val="0000FF"/>
                </a:solidFill>
              </a:rPr>
              <a:t>).</a:t>
            </a:r>
          </a:p>
        </p:txBody>
      </p:sp>
    </p:spTree>
    <p:extLst>
      <p:ext uri="{BB962C8B-B14F-4D97-AF65-F5344CB8AC3E}">
        <p14:creationId xmlns:p14="http://schemas.microsoft.com/office/powerpoint/2010/main" val="2271090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47459" name="Text Box 3"/>
          <p:cNvSpPr txBox="1">
            <a:spLocks noChangeArrowheads="1"/>
          </p:cNvSpPr>
          <p:nvPr/>
        </p:nvSpPr>
        <p:spPr bwMode="auto">
          <a:xfrm>
            <a:off x="0" y="1962706"/>
            <a:ext cx="9144000" cy="1754326"/>
          </a:xfrm>
          <a:prstGeom prst="rect">
            <a:avLst/>
          </a:prstGeom>
          <a:noFill/>
          <a:ln w="12700" cap="sq">
            <a:noFill/>
            <a:miter lim="800000"/>
            <a:headEnd type="none" w="sm" len="sm"/>
            <a:tailEnd type="none" w="sm" len="sm"/>
          </a:ln>
        </p:spPr>
        <p:txBody>
          <a:bodyPr>
            <a:spAutoFit/>
          </a:bodyPr>
          <a:lstStyle/>
          <a:p>
            <a:pPr algn="ctr">
              <a:lnSpc>
                <a:spcPct val="150000"/>
              </a:lnSpc>
            </a:pPr>
            <a:r>
              <a:rPr lang="pt-BR" b="1" dirty="0">
                <a:solidFill>
                  <a:srgbClr val="0000CC"/>
                </a:solidFill>
              </a:rPr>
              <a:t>METODOLOGIA  DO  PROJETO  PANAMAZONIA II</a:t>
            </a:r>
          </a:p>
          <a:p>
            <a:pPr algn="ctr">
              <a:lnSpc>
                <a:spcPct val="150000"/>
              </a:lnSpc>
            </a:pPr>
            <a:r>
              <a:rPr lang="pt-BR" dirty="0" smtClean="0">
                <a:solidFill>
                  <a:srgbClr val="0000CC"/>
                </a:solidFill>
              </a:rPr>
              <a:t>Mapeamento de áreas queimadas em Cerrado</a:t>
            </a:r>
          </a:p>
          <a:p>
            <a:pPr algn="ctr">
              <a:lnSpc>
                <a:spcPct val="150000"/>
              </a:lnSpc>
            </a:pPr>
            <a:r>
              <a:rPr lang="pt-BR" dirty="0" smtClean="0">
                <a:solidFill>
                  <a:srgbClr val="0000CC"/>
                </a:solidFill>
              </a:rPr>
              <a:t>Utilizando imagens MODIS diárias</a:t>
            </a:r>
            <a:endParaRPr lang="pt-BR" dirty="0">
              <a:solidFill>
                <a:srgbClr val="0000CC"/>
              </a:solidFill>
            </a:endParaRPr>
          </a:p>
        </p:txBody>
      </p:sp>
      <p:sp>
        <p:nvSpPr>
          <p:cNvPr id="7" name="CaixaDeTexto 6"/>
          <p:cNvSpPr txBox="1"/>
          <p:nvPr/>
        </p:nvSpPr>
        <p:spPr>
          <a:xfrm>
            <a:off x="16934" y="4221088"/>
            <a:ext cx="9108504" cy="2677656"/>
          </a:xfrm>
          <a:prstGeom prst="rect">
            <a:avLst/>
          </a:prstGeom>
          <a:noFill/>
        </p:spPr>
        <p:txBody>
          <a:bodyPr wrap="square" rtlCol="0">
            <a:spAutoFit/>
          </a:bodyPr>
          <a:lstStyle/>
          <a:p>
            <a:pPr algn="just"/>
            <a:r>
              <a:rPr lang="pt-BR" sz="1200" dirty="0" smtClean="0">
                <a:solidFill>
                  <a:srgbClr val="0000FF"/>
                </a:solidFill>
              </a:rPr>
              <a:t>Os slides que seguem, mostra o desenvolvimento de um produto inédito, dentro do projeto PANAMAZÔNIA II. Mapear, de forma operacional, as cicatrizes de áreas queimadas, no Bioma Cerrado, através das imagens diárias do MODIS. Foi abaixado seis meses de imagens MODIS de (Junho a Novembro), que são os meses críticos de seca, dando um total de 180 imagens. Na analise destas imagens, foi observado, no Parque Nacional das Emas, uma queimada ocorrida em 13 agosto de 2010... Foi analisado também, sobre as imagens diárias, o tempo de duração da cicatriz de queimada, sobre a </a:t>
            </a:r>
            <a:r>
              <a:rPr lang="pt-BR" sz="1200" dirty="0">
                <a:solidFill>
                  <a:srgbClr val="0000FF"/>
                </a:solidFill>
              </a:rPr>
              <a:t>imagem </a:t>
            </a:r>
            <a:r>
              <a:rPr lang="pt-BR" sz="1200" dirty="0" smtClean="0">
                <a:solidFill>
                  <a:srgbClr val="0000FF"/>
                </a:solidFill>
              </a:rPr>
              <a:t>diária da fração </a:t>
            </a:r>
            <a:r>
              <a:rPr lang="pt-BR" sz="1200" dirty="0">
                <a:solidFill>
                  <a:srgbClr val="0000FF"/>
                </a:solidFill>
              </a:rPr>
              <a:t>sombra do </a:t>
            </a:r>
            <a:r>
              <a:rPr lang="pt-BR" sz="1200" dirty="0" smtClean="0">
                <a:solidFill>
                  <a:srgbClr val="0000FF"/>
                </a:solidFill>
              </a:rPr>
              <a:t>MODIS, </a:t>
            </a:r>
            <a:r>
              <a:rPr lang="pt-BR" sz="1200" dirty="0">
                <a:solidFill>
                  <a:srgbClr val="0000FF"/>
                </a:solidFill>
              </a:rPr>
              <a:t>do  dia 28 junho . </a:t>
            </a:r>
            <a:r>
              <a:rPr lang="pt-BR" sz="1200" dirty="0" smtClean="0">
                <a:solidFill>
                  <a:srgbClr val="0000FF"/>
                </a:solidFill>
              </a:rPr>
              <a:t>É possível observar </a:t>
            </a:r>
            <a:r>
              <a:rPr lang="pt-BR" sz="1200" dirty="0">
                <a:solidFill>
                  <a:srgbClr val="0000FF"/>
                </a:solidFill>
              </a:rPr>
              <a:t>que sobre </a:t>
            </a:r>
            <a:r>
              <a:rPr lang="pt-BR" sz="1200" dirty="0" smtClean="0">
                <a:solidFill>
                  <a:srgbClr val="0000FF"/>
                </a:solidFill>
              </a:rPr>
              <a:t>esta </a:t>
            </a:r>
            <a:r>
              <a:rPr lang="pt-BR" sz="1200" dirty="0">
                <a:solidFill>
                  <a:srgbClr val="0000FF"/>
                </a:solidFill>
              </a:rPr>
              <a:t>imagem fração sombra de 28 de junho de </a:t>
            </a:r>
            <a:r>
              <a:rPr lang="pt-BR" sz="1200" dirty="0" smtClean="0">
                <a:solidFill>
                  <a:srgbClr val="0000FF"/>
                </a:solidFill>
              </a:rPr>
              <a:t>2010, ela </a:t>
            </a:r>
            <a:r>
              <a:rPr lang="pt-BR" sz="1200" dirty="0">
                <a:solidFill>
                  <a:srgbClr val="0000FF"/>
                </a:solidFill>
              </a:rPr>
              <a:t>reflete, com clareza, todas as cicatrizes </a:t>
            </a:r>
            <a:r>
              <a:rPr lang="pt-BR" sz="1200" dirty="0" smtClean="0">
                <a:solidFill>
                  <a:srgbClr val="0000FF"/>
                </a:solidFill>
              </a:rPr>
              <a:t>(cinza claro</a:t>
            </a:r>
            <a:r>
              <a:rPr lang="pt-BR" sz="1200" dirty="0">
                <a:solidFill>
                  <a:srgbClr val="0000FF"/>
                </a:solidFill>
              </a:rPr>
              <a:t>) </a:t>
            </a:r>
            <a:r>
              <a:rPr lang="pt-BR" sz="1200" dirty="0" smtClean="0">
                <a:solidFill>
                  <a:srgbClr val="0000FF"/>
                </a:solidFill>
              </a:rPr>
              <a:t>estudadas. Nas </a:t>
            </a:r>
            <a:r>
              <a:rPr lang="pt-BR" sz="1200" dirty="0">
                <a:solidFill>
                  <a:srgbClr val="0000FF"/>
                </a:solidFill>
              </a:rPr>
              <a:t>imagens coloridas de 14, 30, 45 e 60 </a:t>
            </a:r>
            <a:r>
              <a:rPr lang="pt-BR" sz="1200" dirty="0" smtClean="0">
                <a:solidFill>
                  <a:srgbClr val="0000FF"/>
                </a:solidFill>
              </a:rPr>
              <a:t>dias, </a:t>
            </a:r>
            <a:r>
              <a:rPr lang="pt-BR" sz="1200" dirty="0">
                <a:solidFill>
                  <a:srgbClr val="0000FF"/>
                </a:solidFill>
              </a:rPr>
              <a:t>antes da observação </a:t>
            </a:r>
            <a:r>
              <a:rPr lang="pt-BR" sz="1200" dirty="0" smtClean="0">
                <a:solidFill>
                  <a:srgbClr val="0000FF"/>
                </a:solidFill>
              </a:rPr>
              <a:t>do dia </a:t>
            </a:r>
            <a:r>
              <a:rPr lang="pt-BR" sz="1200" dirty="0">
                <a:solidFill>
                  <a:srgbClr val="0000FF"/>
                </a:solidFill>
              </a:rPr>
              <a:t>28 de junho, todos os polígonos </a:t>
            </a:r>
            <a:r>
              <a:rPr lang="pt-BR" sz="1200" dirty="0" smtClean="0">
                <a:solidFill>
                  <a:srgbClr val="0000FF"/>
                </a:solidFill>
              </a:rPr>
              <a:t>antigos,  </a:t>
            </a:r>
            <a:r>
              <a:rPr lang="pt-BR" sz="1200" dirty="0">
                <a:solidFill>
                  <a:srgbClr val="0000FF"/>
                </a:solidFill>
              </a:rPr>
              <a:t>foram </a:t>
            </a:r>
            <a:r>
              <a:rPr lang="pt-BR" sz="1200" dirty="0" smtClean="0">
                <a:solidFill>
                  <a:srgbClr val="0000FF"/>
                </a:solidFill>
              </a:rPr>
              <a:t>observados </a:t>
            </a:r>
            <a:r>
              <a:rPr lang="pt-BR" sz="1200" dirty="0">
                <a:solidFill>
                  <a:srgbClr val="0000FF"/>
                </a:solidFill>
              </a:rPr>
              <a:t>sobre esta imagem de 28 de junho. Foi demonstrado que esta imagem fração sombra é sensível e detecta  cicatriz de queimada </a:t>
            </a:r>
            <a:r>
              <a:rPr lang="pt-BR" sz="1200" dirty="0" smtClean="0">
                <a:solidFill>
                  <a:srgbClr val="0000FF"/>
                </a:solidFill>
              </a:rPr>
              <a:t>(cinza claro), </a:t>
            </a:r>
            <a:r>
              <a:rPr lang="pt-BR" sz="1200" dirty="0">
                <a:solidFill>
                  <a:srgbClr val="0000FF"/>
                </a:solidFill>
              </a:rPr>
              <a:t>até 60 dias antes do evento. Na metodologia final, observação </a:t>
            </a:r>
            <a:r>
              <a:rPr lang="pt-BR" sz="1200" dirty="0" smtClean="0">
                <a:solidFill>
                  <a:srgbClr val="0000FF"/>
                </a:solidFill>
              </a:rPr>
              <a:t>mensal, </a:t>
            </a:r>
            <a:r>
              <a:rPr lang="pt-BR" sz="1200" dirty="0">
                <a:solidFill>
                  <a:srgbClr val="0000FF"/>
                </a:solidFill>
              </a:rPr>
              <a:t>é suficiente para detectar áreas queimadas. O</a:t>
            </a:r>
            <a:r>
              <a:rPr lang="pt-BR" sz="1200" dirty="0" smtClean="0">
                <a:solidFill>
                  <a:srgbClr val="0000FF"/>
                </a:solidFill>
              </a:rPr>
              <a:t> </a:t>
            </a:r>
            <a:r>
              <a:rPr lang="pt-BR" sz="1200" dirty="0">
                <a:solidFill>
                  <a:srgbClr val="0000FF"/>
                </a:solidFill>
              </a:rPr>
              <a:t>mapa </a:t>
            </a:r>
            <a:r>
              <a:rPr lang="pt-BR" sz="1200" dirty="0" smtClean="0">
                <a:solidFill>
                  <a:srgbClr val="0000FF"/>
                </a:solidFill>
              </a:rPr>
              <a:t>final, foi obtido, </a:t>
            </a:r>
            <a:r>
              <a:rPr lang="pt-BR" sz="1200" dirty="0">
                <a:solidFill>
                  <a:srgbClr val="0000FF"/>
                </a:solidFill>
              </a:rPr>
              <a:t>até a data de 13 de setembro de 2010, para o Estado de Mato Grosso. Neste mapa </a:t>
            </a:r>
            <a:r>
              <a:rPr lang="pt-BR" sz="1200" dirty="0" smtClean="0">
                <a:solidFill>
                  <a:srgbClr val="0000FF"/>
                </a:solidFill>
              </a:rPr>
              <a:t>final, foi </a:t>
            </a:r>
            <a:r>
              <a:rPr lang="pt-BR" sz="1200" dirty="0">
                <a:solidFill>
                  <a:srgbClr val="0000FF"/>
                </a:solidFill>
              </a:rPr>
              <a:t>considerado as cicatrizes de queimadas </a:t>
            </a:r>
            <a:r>
              <a:rPr lang="pt-BR" sz="1200" dirty="0" smtClean="0">
                <a:solidFill>
                  <a:srgbClr val="0000FF"/>
                </a:solidFill>
              </a:rPr>
              <a:t>mensais, </a:t>
            </a:r>
            <a:r>
              <a:rPr lang="pt-BR" sz="1200" dirty="0">
                <a:solidFill>
                  <a:srgbClr val="0000FF"/>
                </a:solidFill>
              </a:rPr>
              <a:t>mapeadas sobre as imagens fração sombra. </a:t>
            </a:r>
            <a:r>
              <a:rPr lang="pt-BR" sz="1200" dirty="0" smtClean="0">
                <a:solidFill>
                  <a:srgbClr val="0000FF"/>
                </a:solidFill>
              </a:rPr>
              <a:t>Primeiro, </a:t>
            </a:r>
            <a:r>
              <a:rPr lang="pt-BR" sz="1200" dirty="0">
                <a:solidFill>
                  <a:srgbClr val="0000FF"/>
                </a:solidFill>
              </a:rPr>
              <a:t>foram bloqueadas as áreas ocupadas com a hidrografia, além das </a:t>
            </a:r>
            <a:r>
              <a:rPr lang="pt-BR" sz="1200" dirty="0" smtClean="0">
                <a:solidFill>
                  <a:srgbClr val="0000FF"/>
                </a:solidFill>
              </a:rPr>
              <a:t>áreas queimadas </a:t>
            </a:r>
            <a:r>
              <a:rPr lang="pt-BR" sz="1200" dirty="0">
                <a:solidFill>
                  <a:srgbClr val="0000FF"/>
                </a:solidFill>
              </a:rPr>
              <a:t>ocorridas nos meses </a:t>
            </a:r>
            <a:r>
              <a:rPr lang="pt-BR" sz="1200" dirty="0" smtClean="0">
                <a:solidFill>
                  <a:srgbClr val="0000FF"/>
                </a:solidFill>
              </a:rPr>
              <a:t>anteriores </a:t>
            </a:r>
            <a:r>
              <a:rPr lang="pt-BR" sz="1200" dirty="0">
                <a:solidFill>
                  <a:srgbClr val="0000FF"/>
                </a:solidFill>
              </a:rPr>
              <a:t>ao do mês atual analisado. Os meses analisados foram </a:t>
            </a:r>
            <a:r>
              <a:rPr lang="pt-BR" sz="1200" dirty="0" smtClean="0">
                <a:solidFill>
                  <a:srgbClr val="0000FF"/>
                </a:solidFill>
              </a:rPr>
              <a:t>Junho, Julho, Agosto e Setembro. As </a:t>
            </a:r>
            <a:r>
              <a:rPr lang="pt-BR" sz="1200" dirty="0">
                <a:solidFill>
                  <a:srgbClr val="0000FF"/>
                </a:solidFill>
              </a:rPr>
              <a:t>áreas </a:t>
            </a:r>
            <a:r>
              <a:rPr lang="pt-BR" sz="1200" dirty="0" smtClean="0">
                <a:solidFill>
                  <a:srgbClr val="0000FF"/>
                </a:solidFill>
              </a:rPr>
              <a:t>queimadas, que foram classificadas, são editadas, por um foto intérprete experiente. O resultado final é conferido e ajustado, sobre </a:t>
            </a:r>
            <a:r>
              <a:rPr lang="pt-BR" sz="1200" dirty="0">
                <a:solidFill>
                  <a:srgbClr val="0000FF"/>
                </a:solidFill>
              </a:rPr>
              <a:t>uma imagem de satélite </a:t>
            </a:r>
            <a:r>
              <a:rPr lang="pt-BR" sz="1200" dirty="0" smtClean="0">
                <a:solidFill>
                  <a:srgbClr val="0000FF"/>
                </a:solidFill>
              </a:rPr>
              <a:t>(a informação </a:t>
            </a:r>
            <a:r>
              <a:rPr lang="pt-BR" sz="1200" dirty="0">
                <a:solidFill>
                  <a:srgbClr val="0000FF"/>
                </a:solidFill>
              </a:rPr>
              <a:t>final é sempre conclusiva</a:t>
            </a:r>
            <a:r>
              <a:rPr lang="pt-BR" sz="1200" dirty="0" smtClean="0">
                <a:solidFill>
                  <a:srgbClr val="0000FF"/>
                </a:solidFill>
              </a:rPr>
              <a:t>). Favor conferir nos slides seguintes, estas afirmações...</a:t>
            </a:r>
          </a:p>
        </p:txBody>
      </p:sp>
    </p:spTree>
    <p:extLst>
      <p:ext uri="{BB962C8B-B14F-4D97-AF65-F5344CB8AC3E}">
        <p14:creationId xmlns:p14="http://schemas.microsoft.com/office/powerpoint/2010/main" val="536007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Imagem 1" descr="Valdetequeimada.jpg"/>
          <p:cNvPicPr>
            <a:picLocks noChangeAspect="1"/>
          </p:cNvPicPr>
          <p:nvPr/>
        </p:nvPicPr>
        <p:blipFill>
          <a:blip r:embed="rId2" cstate="print"/>
          <a:srcRect/>
          <a:stretch>
            <a:fillRect/>
          </a:stretch>
        </p:blipFill>
        <p:spPr bwMode="auto">
          <a:xfrm>
            <a:off x="2268538" y="0"/>
            <a:ext cx="4838700" cy="6035337"/>
          </a:xfrm>
          <a:prstGeom prst="rect">
            <a:avLst/>
          </a:prstGeom>
          <a:noFill/>
          <a:ln w="9525">
            <a:noFill/>
            <a:miter lim="800000"/>
            <a:headEnd/>
            <a:tailEnd/>
          </a:ln>
        </p:spPr>
      </p:pic>
      <p:sp>
        <p:nvSpPr>
          <p:cNvPr id="4" name="CaixaDeTexto 3"/>
          <p:cNvSpPr txBox="1"/>
          <p:nvPr/>
        </p:nvSpPr>
        <p:spPr>
          <a:xfrm>
            <a:off x="16446" y="6035337"/>
            <a:ext cx="9108504" cy="830997"/>
          </a:xfrm>
          <a:prstGeom prst="rect">
            <a:avLst/>
          </a:prstGeom>
          <a:solidFill>
            <a:schemeClr val="bg1"/>
          </a:solidFill>
        </p:spPr>
        <p:txBody>
          <a:bodyPr wrap="square" rtlCol="0">
            <a:spAutoFit/>
          </a:bodyPr>
          <a:lstStyle/>
          <a:p>
            <a:pPr algn="just"/>
            <a:r>
              <a:rPr lang="pt-BR" sz="1200" dirty="0" smtClean="0">
                <a:solidFill>
                  <a:srgbClr val="0000FF"/>
                </a:solidFill>
              </a:rPr>
              <a:t>Este slide mostra o mapa final obtido sobre o mosaico MODIS de 8 dias, para o arco de desmatamento do Brasil, mais a Bolívia. Neste mapa,  foram consideradas </a:t>
            </a:r>
            <a:r>
              <a:rPr lang="pt-BR" sz="1200" dirty="0">
                <a:solidFill>
                  <a:srgbClr val="0000FF"/>
                </a:solidFill>
              </a:rPr>
              <a:t>as cicatrizes de queimadas mensais que ocorreram nas imagens fração </a:t>
            </a:r>
            <a:r>
              <a:rPr lang="pt-BR" sz="1200" dirty="0" smtClean="0">
                <a:solidFill>
                  <a:srgbClr val="0000FF"/>
                </a:solidFill>
              </a:rPr>
              <a:t>sombra do mosaico MODIS 8 dias. </a:t>
            </a:r>
            <a:r>
              <a:rPr lang="pt-BR" sz="1200" dirty="0">
                <a:solidFill>
                  <a:srgbClr val="0000FF"/>
                </a:solidFill>
              </a:rPr>
              <a:t>Primeiro foram bloqueadas as áreas ocupadas com a hidrografia, além das queimadas ocorridas nos meses passados, anteriores ao do </a:t>
            </a:r>
            <a:r>
              <a:rPr lang="pt-BR" sz="1200" dirty="0" smtClean="0">
                <a:solidFill>
                  <a:srgbClr val="0000FF"/>
                </a:solidFill>
              </a:rPr>
              <a:t>mês </a:t>
            </a:r>
            <a:r>
              <a:rPr lang="pt-BR" sz="1200" dirty="0">
                <a:solidFill>
                  <a:srgbClr val="0000FF"/>
                </a:solidFill>
              </a:rPr>
              <a:t>atual analisado</a:t>
            </a:r>
            <a:r>
              <a:rPr lang="pt-BR" sz="1200" dirty="0" smtClean="0">
                <a:solidFill>
                  <a:srgbClr val="0000FF"/>
                </a:solidFill>
              </a:rPr>
              <a:t>. A Legenda das queimadas dos </a:t>
            </a:r>
            <a:r>
              <a:rPr lang="pt-BR" sz="1200" dirty="0">
                <a:solidFill>
                  <a:srgbClr val="0000FF"/>
                </a:solidFill>
              </a:rPr>
              <a:t>meses analisados </a:t>
            </a:r>
            <a:r>
              <a:rPr lang="pt-BR" sz="1200" dirty="0" smtClean="0">
                <a:solidFill>
                  <a:srgbClr val="0000FF"/>
                </a:solidFill>
              </a:rPr>
              <a:t>foram, </a:t>
            </a:r>
            <a:r>
              <a:rPr lang="pt-BR" sz="1200" dirty="0">
                <a:solidFill>
                  <a:srgbClr val="0000FF"/>
                </a:solidFill>
              </a:rPr>
              <a:t>Junho (amarelo), Julho (vermelho), Agosto (azul claro), Setembro (rosa</a:t>
            </a:r>
            <a:r>
              <a:rPr lang="pt-BR" sz="1200" dirty="0" smtClean="0">
                <a:solidFill>
                  <a:srgbClr val="0000FF"/>
                </a:solidFill>
              </a:rPr>
              <a:t>).</a:t>
            </a:r>
          </a:p>
        </p:txBody>
      </p:sp>
    </p:spTree>
    <p:extLst>
      <p:ext uri="{BB962C8B-B14F-4D97-AF65-F5344CB8AC3E}">
        <p14:creationId xmlns:p14="http://schemas.microsoft.com/office/powerpoint/2010/main" val="712294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Imagem 2" descr="Valdetequeimada2.jpg"/>
          <p:cNvPicPr>
            <a:picLocks noChangeAspect="1"/>
          </p:cNvPicPr>
          <p:nvPr/>
        </p:nvPicPr>
        <p:blipFill>
          <a:blip r:embed="rId2" cstate="print"/>
          <a:srcRect/>
          <a:stretch>
            <a:fillRect/>
          </a:stretch>
        </p:blipFill>
        <p:spPr bwMode="auto">
          <a:xfrm>
            <a:off x="4432300" y="-442884"/>
            <a:ext cx="4711700" cy="6893720"/>
          </a:xfrm>
          <a:prstGeom prst="rect">
            <a:avLst/>
          </a:prstGeom>
          <a:noFill/>
          <a:ln w="9525">
            <a:noFill/>
            <a:miter lim="800000"/>
            <a:headEnd/>
            <a:tailEnd/>
          </a:ln>
        </p:spPr>
      </p:pic>
      <p:pic>
        <p:nvPicPr>
          <p:cNvPr id="178179" name="Imagem 3" descr="Valdetequeimada.jpg"/>
          <p:cNvPicPr>
            <a:picLocks noChangeAspect="1"/>
          </p:cNvPicPr>
          <p:nvPr/>
        </p:nvPicPr>
        <p:blipFill>
          <a:blip r:embed="rId3" cstate="print"/>
          <a:srcRect/>
          <a:stretch>
            <a:fillRect/>
          </a:stretch>
        </p:blipFill>
        <p:spPr bwMode="auto">
          <a:xfrm>
            <a:off x="0" y="-442884"/>
            <a:ext cx="4711700" cy="6893720"/>
          </a:xfrm>
          <a:prstGeom prst="rect">
            <a:avLst/>
          </a:prstGeom>
          <a:noFill/>
          <a:ln w="9525">
            <a:noFill/>
            <a:miter lim="800000"/>
            <a:headEnd/>
            <a:tailEnd/>
          </a:ln>
        </p:spPr>
      </p:pic>
      <p:sp>
        <p:nvSpPr>
          <p:cNvPr id="5" name="CaixaDeTexto 4"/>
          <p:cNvSpPr txBox="1"/>
          <p:nvPr/>
        </p:nvSpPr>
        <p:spPr>
          <a:xfrm>
            <a:off x="21848" y="6035337"/>
            <a:ext cx="9108504" cy="830997"/>
          </a:xfrm>
          <a:prstGeom prst="rect">
            <a:avLst/>
          </a:prstGeom>
          <a:solidFill>
            <a:schemeClr val="bg1"/>
          </a:solidFill>
        </p:spPr>
        <p:txBody>
          <a:bodyPr wrap="square" rtlCol="0">
            <a:spAutoFit/>
          </a:bodyPr>
          <a:lstStyle/>
          <a:p>
            <a:pPr algn="just"/>
            <a:r>
              <a:rPr lang="pt-BR" sz="1200" dirty="0" smtClean="0">
                <a:solidFill>
                  <a:srgbClr val="0000FF"/>
                </a:solidFill>
              </a:rPr>
              <a:t>Este slide mostra o mapa final mostrando a Evolução Mensal das queimadas no Arco Panamazônico da America do Sul (Maio de 2010 a Abril de 2011). Neste mapa,  foram consideradas </a:t>
            </a:r>
            <a:r>
              <a:rPr lang="pt-BR" sz="1200" dirty="0">
                <a:solidFill>
                  <a:srgbClr val="0000FF"/>
                </a:solidFill>
              </a:rPr>
              <a:t>as cicatrizes de queimadas mensais que ocorreram nas imagens fração </a:t>
            </a:r>
            <a:r>
              <a:rPr lang="pt-BR" sz="1200" dirty="0" smtClean="0">
                <a:solidFill>
                  <a:srgbClr val="0000FF"/>
                </a:solidFill>
              </a:rPr>
              <a:t>sombra do mosaico MODIS 8 dias. </a:t>
            </a:r>
            <a:r>
              <a:rPr lang="pt-BR" sz="1200" dirty="0">
                <a:solidFill>
                  <a:srgbClr val="0000FF"/>
                </a:solidFill>
              </a:rPr>
              <a:t>Primeiro foram bloqueadas as áreas ocupadas com a hidrografia, além das queimadas ocorridas nos meses passados, anteriores ao do </a:t>
            </a:r>
            <a:r>
              <a:rPr lang="pt-BR" sz="1200" dirty="0" smtClean="0">
                <a:solidFill>
                  <a:srgbClr val="0000FF"/>
                </a:solidFill>
              </a:rPr>
              <a:t>mês </a:t>
            </a:r>
            <a:r>
              <a:rPr lang="pt-BR" sz="1200" dirty="0">
                <a:solidFill>
                  <a:srgbClr val="0000FF"/>
                </a:solidFill>
              </a:rPr>
              <a:t>atual analisado</a:t>
            </a:r>
            <a:r>
              <a:rPr lang="pt-BR" sz="1200" dirty="0" smtClean="0">
                <a:solidFill>
                  <a:srgbClr val="0000FF"/>
                </a:solidFill>
              </a:rPr>
              <a:t>. A Legenda das queimadas dos </a:t>
            </a:r>
            <a:r>
              <a:rPr lang="pt-BR" sz="1200" dirty="0">
                <a:solidFill>
                  <a:srgbClr val="0000FF"/>
                </a:solidFill>
              </a:rPr>
              <a:t>meses analisados </a:t>
            </a:r>
            <a:r>
              <a:rPr lang="pt-BR" sz="1200" dirty="0" smtClean="0">
                <a:solidFill>
                  <a:srgbClr val="0000FF"/>
                </a:solidFill>
              </a:rPr>
              <a:t>foram, </a:t>
            </a:r>
            <a:r>
              <a:rPr lang="pt-BR" sz="1200" dirty="0">
                <a:solidFill>
                  <a:srgbClr val="0000FF"/>
                </a:solidFill>
              </a:rPr>
              <a:t>Junho (amarelo), Julho (vermelho), Agosto (azul claro), Setembro (rosa</a:t>
            </a:r>
            <a:r>
              <a:rPr lang="pt-BR" sz="1200" dirty="0" smtClean="0">
                <a:solidFill>
                  <a:srgbClr val="0000FF"/>
                </a:solidFill>
              </a:rPr>
              <a:t>).</a:t>
            </a:r>
          </a:p>
        </p:txBody>
      </p:sp>
    </p:spTree>
    <p:extLst>
      <p:ext uri="{BB962C8B-B14F-4D97-AF65-F5344CB8AC3E}">
        <p14:creationId xmlns:p14="http://schemas.microsoft.com/office/powerpoint/2010/main" val="1276277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Cheia do Mamoré_4.JPG"/>
          <p:cNvPicPr>
            <a:picLocks noChangeAspect="1"/>
          </p:cNvPicPr>
          <p:nvPr/>
        </p:nvPicPr>
        <p:blipFill>
          <a:blip r:embed="rId2" cstate="print"/>
          <a:stretch>
            <a:fillRect/>
          </a:stretch>
        </p:blipFill>
        <p:spPr>
          <a:xfrm>
            <a:off x="875241" y="-1289"/>
            <a:ext cx="7297159" cy="1198041"/>
          </a:xfrm>
          <a:prstGeom prst="rect">
            <a:avLst/>
          </a:prstGeom>
        </p:spPr>
      </p:pic>
      <p:sp>
        <p:nvSpPr>
          <p:cNvPr id="8" name="CaixaDeTexto 7"/>
          <p:cNvSpPr txBox="1"/>
          <p:nvPr/>
        </p:nvSpPr>
        <p:spPr>
          <a:xfrm>
            <a:off x="21848" y="6035337"/>
            <a:ext cx="9108504" cy="1015663"/>
          </a:xfrm>
          <a:prstGeom prst="rect">
            <a:avLst/>
          </a:prstGeom>
          <a:solidFill>
            <a:schemeClr val="bg1"/>
          </a:solidFill>
        </p:spPr>
        <p:txBody>
          <a:bodyPr wrap="square" rtlCol="0">
            <a:spAutoFit/>
          </a:bodyPr>
          <a:lstStyle/>
          <a:p>
            <a:pPr algn="just"/>
            <a:r>
              <a:rPr lang="pt-BR" sz="1200" dirty="0" smtClean="0">
                <a:solidFill>
                  <a:srgbClr val="0000FF"/>
                </a:solidFill>
              </a:rPr>
              <a:t>Este slide mostra o detalhe da legenda do mapa final, mostrando a Evolução Mensal das queimadas no Arco Panamazônico da America do Sul (Maio de 2010 a Abril de 2011). Neste mapa,  foram consideradas </a:t>
            </a:r>
            <a:r>
              <a:rPr lang="pt-BR" sz="1200" dirty="0">
                <a:solidFill>
                  <a:srgbClr val="0000FF"/>
                </a:solidFill>
              </a:rPr>
              <a:t>as cicatrizes </a:t>
            </a:r>
            <a:r>
              <a:rPr lang="pt-BR" sz="1200" dirty="0" smtClean="0">
                <a:solidFill>
                  <a:srgbClr val="0000FF"/>
                </a:solidFill>
              </a:rPr>
              <a:t>das áreas </a:t>
            </a:r>
            <a:r>
              <a:rPr lang="pt-BR" sz="1200" dirty="0">
                <a:solidFill>
                  <a:srgbClr val="0000FF"/>
                </a:solidFill>
              </a:rPr>
              <a:t>queimadas mensais que ocorreram nas imagens fração </a:t>
            </a:r>
            <a:r>
              <a:rPr lang="pt-BR" sz="1200" dirty="0" smtClean="0">
                <a:solidFill>
                  <a:srgbClr val="0000FF"/>
                </a:solidFill>
              </a:rPr>
              <a:t>sombra do mosaico MODIS 8 dias. </a:t>
            </a:r>
            <a:r>
              <a:rPr lang="pt-BR" sz="1200" dirty="0">
                <a:solidFill>
                  <a:srgbClr val="0000FF"/>
                </a:solidFill>
              </a:rPr>
              <a:t>Primeiro foram bloqueadas as áreas ocupadas com a hidrografia, além das queimadas ocorridas nos meses passados, anteriores ao do </a:t>
            </a:r>
            <a:r>
              <a:rPr lang="pt-BR" sz="1200" dirty="0" smtClean="0">
                <a:solidFill>
                  <a:srgbClr val="0000FF"/>
                </a:solidFill>
              </a:rPr>
              <a:t>mês </a:t>
            </a:r>
            <a:r>
              <a:rPr lang="pt-BR" sz="1200" dirty="0">
                <a:solidFill>
                  <a:srgbClr val="0000FF"/>
                </a:solidFill>
              </a:rPr>
              <a:t>atual analisado</a:t>
            </a:r>
            <a:r>
              <a:rPr lang="pt-BR" sz="1200" dirty="0" smtClean="0">
                <a:solidFill>
                  <a:srgbClr val="0000FF"/>
                </a:solidFill>
              </a:rPr>
              <a:t>. A Legenda das áreas queimadas dos </a:t>
            </a:r>
            <a:r>
              <a:rPr lang="pt-BR" sz="1200" dirty="0">
                <a:solidFill>
                  <a:srgbClr val="0000FF"/>
                </a:solidFill>
              </a:rPr>
              <a:t>meses analisados </a:t>
            </a:r>
            <a:r>
              <a:rPr lang="pt-BR" sz="1200" dirty="0" smtClean="0">
                <a:solidFill>
                  <a:srgbClr val="0000FF"/>
                </a:solidFill>
              </a:rPr>
              <a:t>foram, </a:t>
            </a:r>
            <a:r>
              <a:rPr lang="pt-BR" sz="1200" dirty="0">
                <a:solidFill>
                  <a:srgbClr val="0000FF"/>
                </a:solidFill>
              </a:rPr>
              <a:t>Junho (amarelo), Julho (vermelho), Agosto (azul claro), Setembro (rosa</a:t>
            </a:r>
            <a:r>
              <a:rPr lang="pt-BR" sz="1200" dirty="0" smtClean="0">
                <a:solidFill>
                  <a:srgbClr val="0000FF"/>
                </a:solidFill>
              </a:rPr>
              <a:t>), Outubro (azul escuro).</a:t>
            </a:r>
          </a:p>
        </p:txBody>
      </p:sp>
      <p:pic>
        <p:nvPicPr>
          <p:cNvPr id="9" name="Imagem 8" descr="Livro_Cristina_1.JPG"/>
          <p:cNvPicPr>
            <a:picLocks noChangeAspect="1"/>
          </p:cNvPicPr>
          <p:nvPr/>
        </p:nvPicPr>
        <p:blipFill>
          <a:blip r:embed="rId3" cstate="print"/>
          <a:stretch>
            <a:fillRect/>
          </a:stretch>
        </p:blipFill>
        <p:spPr>
          <a:xfrm>
            <a:off x="771525" y="1678657"/>
            <a:ext cx="7600950" cy="3838575"/>
          </a:xfrm>
          <a:prstGeom prst="rect">
            <a:avLst/>
          </a:prstGeom>
        </p:spPr>
      </p:pic>
      <p:sp>
        <p:nvSpPr>
          <p:cNvPr id="10" name="CaixaDeTexto 9"/>
          <p:cNvSpPr txBox="1"/>
          <p:nvPr/>
        </p:nvSpPr>
        <p:spPr>
          <a:xfrm>
            <a:off x="7740352" y="1907307"/>
            <a:ext cx="508473" cy="677108"/>
          </a:xfrm>
          <a:prstGeom prst="rect">
            <a:avLst/>
          </a:prstGeom>
          <a:noFill/>
        </p:spPr>
        <p:txBody>
          <a:bodyPr wrap="none" rtlCol="0">
            <a:spAutoFit/>
          </a:bodyPr>
          <a:lstStyle/>
          <a:p>
            <a:r>
              <a:rPr lang="pt-BR" sz="1400" dirty="0" smtClean="0">
                <a:solidFill>
                  <a:schemeClr val="bg2"/>
                </a:solidFill>
              </a:rPr>
              <a:t>Km²</a:t>
            </a:r>
          </a:p>
          <a:p>
            <a:endParaRPr lang="pt-BR" dirty="0"/>
          </a:p>
        </p:txBody>
      </p:sp>
    </p:spTree>
    <p:extLst>
      <p:ext uri="{BB962C8B-B14F-4D97-AF65-F5344CB8AC3E}">
        <p14:creationId xmlns:p14="http://schemas.microsoft.com/office/powerpoint/2010/main" val="3899050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47459" name="Text Box 3"/>
          <p:cNvSpPr txBox="1">
            <a:spLocks noChangeArrowheads="1"/>
          </p:cNvSpPr>
          <p:nvPr/>
        </p:nvSpPr>
        <p:spPr bwMode="auto">
          <a:xfrm>
            <a:off x="0" y="1989138"/>
            <a:ext cx="9144000" cy="1754326"/>
          </a:xfrm>
          <a:prstGeom prst="rect">
            <a:avLst/>
          </a:prstGeom>
          <a:noFill/>
          <a:ln w="12700" cap="sq">
            <a:noFill/>
            <a:miter lim="800000"/>
            <a:headEnd type="none" w="sm" len="sm"/>
            <a:tailEnd type="none" w="sm" len="sm"/>
          </a:ln>
        </p:spPr>
        <p:txBody>
          <a:bodyPr>
            <a:spAutoFit/>
          </a:bodyPr>
          <a:lstStyle/>
          <a:p>
            <a:pPr algn="ctr">
              <a:lnSpc>
                <a:spcPct val="150000"/>
              </a:lnSpc>
            </a:pPr>
            <a:r>
              <a:rPr lang="pt-BR" b="1" dirty="0">
                <a:solidFill>
                  <a:srgbClr val="0000CC"/>
                </a:solidFill>
              </a:rPr>
              <a:t>METODOLO</a:t>
            </a:r>
            <a:r>
              <a:rPr lang="pt-BR" b="1" dirty="0">
                <a:solidFill>
                  <a:srgbClr val="1121B9"/>
                </a:solidFill>
              </a:rPr>
              <a:t>GI</a:t>
            </a:r>
            <a:r>
              <a:rPr lang="pt-BR" b="1" dirty="0">
                <a:solidFill>
                  <a:srgbClr val="0000CC"/>
                </a:solidFill>
              </a:rPr>
              <a:t>A  DO  PROJETO  PANAMAZONIA II</a:t>
            </a:r>
          </a:p>
          <a:p>
            <a:pPr algn="ctr">
              <a:lnSpc>
                <a:spcPct val="150000"/>
              </a:lnSpc>
            </a:pPr>
            <a:r>
              <a:rPr lang="pt-BR" dirty="0" smtClean="0">
                <a:solidFill>
                  <a:srgbClr val="0000CC"/>
                </a:solidFill>
              </a:rPr>
              <a:t>Mapeamento de áreas queimadas em Floresta</a:t>
            </a:r>
          </a:p>
          <a:p>
            <a:pPr algn="ctr">
              <a:lnSpc>
                <a:spcPct val="150000"/>
              </a:lnSpc>
            </a:pPr>
            <a:r>
              <a:rPr lang="pt-BR" dirty="0" smtClean="0">
                <a:solidFill>
                  <a:srgbClr val="0000CC"/>
                </a:solidFill>
              </a:rPr>
              <a:t>Utilizando mosaico MODIS _8dias e Landsat8 (OLI)</a:t>
            </a:r>
          </a:p>
          <a:p>
            <a:pPr algn="ctr">
              <a:lnSpc>
                <a:spcPct val="150000"/>
              </a:lnSpc>
            </a:pPr>
            <a:r>
              <a:rPr lang="pt-BR" dirty="0" smtClean="0">
                <a:solidFill>
                  <a:srgbClr val="0000CC"/>
                </a:solidFill>
              </a:rPr>
              <a:t>Degradação Florestal devido ao fogo</a:t>
            </a:r>
            <a:endParaRPr lang="pt-BR" dirty="0">
              <a:solidFill>
                <a:srgbClr val="0000CC"/>
              </a:solidFill>
            </a:endParaRPr>
          </a:p>
        </p:txBody>
      </p:sp>
      <p:sp>
        <p:nvSpPr>
          <p:cNvPr id="6" name="CaixaDeTexto 5"/>
          <p:cNvSpPr txBox="1"/>
          <p:nvPr/>
        </p:nvSpPr>
        <p:spPr>
          <a:xfrm>
            <a:off x="16934" y="4551659"/>
            <a:ext cx="9108504" cy="2308324"/>
          </a:xfrm>
          <a:prstGeom prst="rect">
            <a:avLst/>
          </a:prstGeom>
          <a:solidFill>
            <a:schemeClr val="bg1"/>
          </a:solidFill>
        </p:spPr>
        <p:txBody>
          <a:bodyPr wrap="square" rtlCol="0">
            <a:spAutoFit/>
          </a:bodyPr>
          <a:lstStyle/>
          <a:p>
            <a:pPr algn="just"/>
            <a:r>
              <a:rPr lang="pt-BR" sz="1200" dirty="0" smtClean="0">
                <a:solidFill>
                  <a:srgbClr val="0000FF"/>
                </a:solidFill>
              </a:rPr>
              <a:t>O grande  problema observado, no mapeamento das cicatrizes de queimadas Florestais, foram ocasionadas pelas sombras das nuvens, e a sombra do relevo, além da Hidrografia. Para reduzir estes problemas foram utilizados mosaicos MODIS de 8 dias. A área de Floresta original não tocada pelo homem, foi então isolada de todas os outros </a:t>
            </a:r>
            <a:r>
              <a:rPr lang="pt-BR" sz="1200" dirty="0">
                <a:solidFill>
                  <a:srgbClr val="0000FF"/>
                </a:solidFill>
              </a:rPr>
              <a:t>temas </a:t>
            </a:r>
            <a:r>
              <a:rPr lang="pt-BR" sz="1200" dirty="0" smtClean="0">
                <a:solidFill>
                  <a:srgbClr val="0000FF"/>
                </a:solidFill>
              </a:rPr>
              <a:t>existentes sobre a imagem, utilizando a linguagem de programação LEGAL</a:t>
            </a:r>
            <a:r>
              <a:rPr lang="pt-BR" sz="1200" dirty="0">
                <a:solidFill>
                  <a:srgbClr val="0000FF"/>
                </a:solidFill>
              </a:rPr>
              <a:t>, </a:t>
            </a:r>
            <a:r>
              <a:rPr lang="pt-BR" sz="1200" dirty="0" smtClean="0">
                <a:solidFill>
                  <a:srgbClr val="0000FF"/>
                </a:solidFill>
              </a:rPr>
              <a:t>foram bloqueados </a:t>
            </a:r>
            <a:r>
              <a:rPr lang="pt-BR" sz="1200" dirty="0">
                <a:solidFill>
                  <a:srgbClr val="0000FF"/>
                </a:solidFill>
              </a:rPr>
              <a:t>sobre a imagem fração </a:t>
            </a:r>
            <a:r>
              <a:rPr lang="pt-BR" sz="1200" dirty="0" smtClean="0">
                <a:solidFill>
                  <a:srgbClr val="0000FF"/>
                </a:solidFill>
              </a:rPr>
              <a:t>sombra, </a:t>
            </a:r>
            <a:r>
              <a:rPr lang="pt-BR" sz="1200" dirty="0">
                <a:solidFill>
                  <a:srgbClr val="0000FF"/>
                </a:solidFill>
              </a:rPr>
              <a:t>os Desmatamentos antigos + Hidrografia + Savana, evidenciando apenas a área ocupada por Floresta</a:t>
            </a:r>
            <a:r>
              <a:rPr lang="pt-BR" sz="1200" dirty="0" smtClean="0">
                <a:solidFill>
                  <a:srgbClr val="0000FF"/>
                </a:solidFill>
              </a:rPr>
              <a:t>. </a:t>
            </a:r>
            <a:r>
              <a:rPr lang="pt-BR" sz="1200" dirty="0">
                <a:solidFill>
                  <a:srgbClr val="0000FF"/>
                </a:solidFill>
              </a:rPr>
              <a:t>Observar </a:t>
            </a:r>
            <a:r>
              <a:rPr lang="pt-BR" sz="1200" dirty="0" smtClean="0">
                <a:solidFill>
                  <a:srgbClr val="0000FF"/>
                </a:solidFill>
              </a:rPr>
              <a:t>que a resposta espectral </a:t>
            </a:r>
            <a:r>
              <a:rPr lang="pt-BR" sz="1200" dirty="0">
                <a:solidFill>
                  <a:srgbClr val="0000FF"/>
                </a:solidFill>
              </a:rPr>
              <a:t>da cicatriz de </a:t>
            </a:r>
            <a:r>
              <a:rPr lang="pt-BR" sz="1200" dirty="0" smtClean="0">
                <a:solidFill>
                  <a:srgbClr val="0000FF"/>
                </a:solidFill>
              </a:rPr>
              <a:t>queimada</a:t>
            </a:r>
            <a:r>
              <a:rPr lang="pt-BR" sz="1200" dirty="0">
                <a:solidFill>
                  <a:srgbClr val="0000FF"/>
                </a:solidFill>
              </a:rPr>
              <a:t> </a:t>
            </a:r>
            <a:r>
              <a:rPr lang="pt-BR" sz="1200" dirty="0" smtClean="0">
                <a:solidFill>
                  <a:srgbClr val="0000FF"/>
                </a:solidFill>
              </a:rPr>
              <a:t>sobre a Floresta, apresenta dois grupos de níveis de cinza nas imagens fração sombra. O grupo de nível de cinza da Floresta que foi afetada pela queimada (variando os níveis de cinza de 121 a 130, enquanto a Floresta não afetada varia de 105 a 109). Se você tem apenas um tema, </a:t>
            </a:r>
            <a:r>
              <a:rPr lang="pt-BR" sz="1200" b="1" dirty="0" smtClean="0">
                <a:solidFill>
                  <a:srgbClr val="0000FF"/>
                </a:solidFill>
              </a:rPr>
              <a:t>Floresta</a:t>
            </a:r>
            <a:r>
              <a:rPr lang="pt-BR" sz="1200" dirty="0" smtClean="0">
                <a:solidFill>
                  <a:srgbClr val="0000FF"/>
                </a:solidFill>
              </a:rPr>
              <a:t>, com duas situações de intervalo de nível de cinza, então fica fácil separar estas duas situações, ou seja, estes dois diferentes tipos de </a:t>
            </a:r>
            <a:r>
              <a:rPr lang="pt-BR" sz="1200" dirty="0">
                <a:solidFill>
                  <a:srgbClr val="0000FF"/>
                </a:solidFill>
              </a:rPr>
              <a:t>Florestas, através de </a:t>
            </a:r>
            <a:r>
              <a:rPr lang="pt-BR" sz="1200" dirty="0" smtClean="0">
                <a:solidFill>
                  <a:srgbClr val="0000FF"/>
                </a:solidFill>
              </a:rPr>
              <a:t>técnicas </a:t>
            </a:r>
            <a:r>
              <a:rPr lang="pt-BR" sz="1200" dirty="0">
                <a:solidFill>
                  <a:srgbClr val="0000FF"/>
                </a:solidFill>
              </a:rPr>
              <a:t>de sensoriamento remoto orbital. Foi </a:t>
            </a:r>
            <a:r>
              <a:rPr lang="pt-BR" sz="1200" dirty="0" smtClean="0">
                <a:solidFill>
                  <a:srgbClr val="0000FF"/>
                </a:solidFill>
              </a:rPr>
              <a:t>demonstrado que, a imagem </a:t>
            </a:r>
            <a:r>
              <a:rPr lang="pt-BR" sz="1200" dirty="0">
                <a:solidFill>
                  <a:srgbClr val="0000FF"/>
                </a:solidFill>
              </a:rPr>
              <a:t>fração </a:t>
            </a:r>
            <a:r>
              <a:rPr lang="pt-BR" sz="1200" dirty="0" smtClean="0">
                <a:solidFill>
                  <a:srgbClr val="0000FF"/>
                </a:solidFill>
              </a:rPr>
              <a:t>sombra, </a:t>
            </a:r>
            <a:r>
              <a:rPr lang="pt-BR" sz="1200" dirty="0">
                <a:solidFill>
                  <a:srgbClr val="0000FF"/>
                </a:solidFill>
              </a:rPr>
              <a:t>é sensível e detecta  cicatriz de queimada </a:t>
            </a:r>
            <a:r>
              <a:rPr lang="pt-BR" sz="1200" dirty="0" smtClean="0">
                <a:solidFill>
                  <a:srgbClr val="0000FF"/>
                </a:solidFill>
              </a:rPr>
              <a:t>sobre o cerrado com clareza. Quando a área queimada ocorre sobre uma Floresta a resposta espectral do nível de cinza é muito sutil e depende de um outro tipo de análise, para o classificador extrair as  informações de áreas queimadas sobre Floresta. Apesar do foco de calor indicar que houve uma queimada, o classificador não consegue considerar e classificá-la, como uma área de queimada. O classificador é muito eficiente em áreas  típicas de queimadas do Cerrado.</a:t>
            </a:r>
          </a:p>
        </p:txBody>
      </p:sp>
    </p:spTree>
    <p:extLst>
      <p:ext uri="{BB962C8B-B14F-4D97-AF65-F5344CB8AC3E}">
        <p14:creationId xmlns:p14="http://schemas.microsoft.com/office/powerpoint/2010/main" val="3554837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08520" y="116632"/>
            <a:ext cx="9324528" cy="646331"/>
          </a:xfrm>
          <a:prstGeom prst="rect">
            <a:avLst/>
          </a:prstGeom>
          <a:noFill/>
        </p:spPr>
        <p:txBody>
          <a:bodyPr wrap="square" rtlCol="0">
            <a:spAutoFit/>
          </a:bodyPr>
          <a:lstStyle/>
          <a:p>
            <a:pPr algn="ctr"/>
            <a:r>
              <a:rPr lang="pt-BR" sz="1800" dirty="0" smtClean="0">
                <a:solidFill>
                  <a:srgbClr val="1121B9"/>
                </a:solidFill>
              </a:rPr>
              <a:t>DETALHE  DO  MAPA  DA FLORESTA  DEGRADADA  PELO FOGO </a:t>
            </a:r>
          </a:p>
          <a:p>
            <a:pPr algn="ctr"/>
            <a:r>
              <a:rPr lang="pt-BR" sz="1800" dirty="0" smtClean="0">
                <a:solidFill>
                  <a:srgbClr val="1121B9"/>
                </a:solidFill>
              </a:rPr>
              <a:t>IMAGEM MODIS FRAÇÃO SOMBRA - 12julho2018</a:t>
            </a:r>
            <a:endParaRPr lang="pt-BR" sz="1800" dirty="0">
              <a:solidFill>
                <a:srgbClr val="1121B9"/>
              </a:solidFill>
            </a:endParaRPr>
          </a:p>
        </p:txBody>
      </p:sp>
      <p:sp>
        <p:nvSpPr>
          <p:cNvPr id="9" name="CaixaDeTexto 8"/>
          <p:cNvSpPr txBox="1"/>
          <p:nvPr/>
        </p:nvSpPr>
        <p:spPr>
          <a:xfrm>
            <a:off x="-7937" y="6010954"/>
            <a:ext cx="9144000" cy="830997"/>
          </a:xfrm>
          <a:prstGeom prst="rect">
            <a:avLst/>
          </a:prstGeom>
          <a:solidFill>
            <a:schemeClr val="bg1"/>
          </a:solidFill>
        </p:spPr>
        <p:txBody>
          <a:bodyPr wrap="square" rtlCol="0">
            <a:spAutoFit/>
          </a:bodyPr>
          <a:lstStyle/>
          <a:p>
            <a:pPr algn="just"/>
            <a:r>
              <a:rPr lang="pt-BR" sz="1200" dirty="0" smtClean="0">
                <a:solidFill>
                  <a:srgbClr val="0000FF"/>
                </a:solidFill>
              </a:rPr>
              <a:t>Este slide mostra um detalhe de uma cicatriz de uma queimada observada. Primeiramente, foi feito o isolamento das áreas ocupadas apenas com Floresta, na imagem MODIS fração sombra de 12 de julho de 2018. Utilizando o LEGAL, foram bloqueados sobre a imagem fração sombra os Desmatamentos antigos + Hidrografia + Savana, evidenciando apenas a área ocupada por Floresta. Observar a aparência da cicatriz de queimada, vista no Município de Porto dos Gaúchos MT, em 12 julho de 2018. Foi possível observar, a área de degradação florestal devido ao fogo.  </a:t>
            </a:r>
          </a:p>
        </p:txBody>
      </p:sp>
      <p:pic>
        <p:nvPicPr>
          <p:cNvPr id="10" name="Imagem 9" descr="Queimada_em Floresta_1.JPG"/>
          <p:cNvPicPr>
            <a:picLocks noChangeAspect="1"/>
          </p:cNvPicPr>
          <p:nvPr/>
        </p:nvPicPr>
        <p:blipFill rotWithShape="1">
          <a:blip r:embed="rId2" cstate="print"/>
          <a:srcRect t="7251" b="3626"/>
          <a:stretch/>
        </p:blipFill>
        <p:spPr>
          <a:xfrm>
            <a:off x="0" y="1295400"/>
            <a:ext cx="9144000" cy="4448175"/>
          </a:xfrm>
          <a:prstGeom prst="rect">
            <a:avLst/>
          </a:prstGeom>
        </p:spPr>
      </p:pic>
      <p:sp>
        <p:nvSpPr>
          <p:cNvPr id="11" name="Retângulo 10"/>
          <p:cNvSpPr/>
          <p:nvPr/>
        </p:nvSpPr>
        <p:spPr bwMode="auto">
          <a:xfrm>
            <a:off x="4211960" y="3068960"/>
            <a:ext cx="720080" cy="432048"/>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pitchFamily="18" charset="0"/>
            </a:endParaRPr>
          </a:p>
        </p:txBody>
      </p:sp>
      <p:sp>
        <p:nvSpPr>
          <p:cNvPr id="7" name="CaixaDeTexto 6"/>
          <p:cNvSpPr txBox="1"/>
          <p:nvPr/>
        </p:nvSpPr>
        <p:spPr>
          <a:xfrm>
            <a:off x="2599182" y="3607523"/>
            <a:ext cx="2016224" cy="307777"/>
          </a:xfrm>
          <a:prstGeom prst="rect">
            <a:avLst/>
          </a:prstGeom>
          <a:noFill/>
        </p:spPr>
        <p:txBody>
          <a:bodyPr wrap="square" rtlCol="0">
            <a:spAutoFit/>
          </a:bodyPr>
          <a:lstStyle/>
          <a:p>
            <a:r>
              <a:rPr lang="pt-BR" sz="1400" dirty="0" smtClean="0">
                <a:solidFill>
                  <a:schemeClr val="bg1"/>
                </a:solidFill>
              </a:rPr>
              <a:t>Queimada em Floresta</a:t>
            </a:r>
            <a:endParaRPr lang="pt-BR" sz="1400" dirty="0">
              <a:solidFill>
                <a:schemeClr val="bg1"/>
              </a:solidFill>
            </a:endParaRPr>
          </a:p>
        </p:txBody>
      </p:sp>
      <p:cxnSp>
        <p:nvCxnSpPr>
          <p:cNvPr id="8" name="Conector de seta reta 7"/>
          <p:cNvCxnSpPr/>
          <p:nvPr/>
        </p:nvCxnSpPr>
        <p:spPr>
          <a:xfrm flipV="1">
            <a:off x="3851920" y="3420958"/>
            <a:ext cx="458682" cy="204321"/>
          </a:xfrm>
          <a:prstGeom prst="straightConnector1">
            <a:avLst/>
          </a:prstGeom>
          <a:ln w="19050">
            <a:solidFill>
              <a:schemeClr val="accent3"/>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113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Queimada_em Floresta_2.JPG"/>
          <p:cNvPicPr>
            <a:picLocks noChangeAspect="1"/>
          </p:cNvPicPr>
          <p:nvPr/>
        </p:nvPicPr>
        <p:blipFill rotWithShape="1">
          <a:blip r:embed="rId3" cstate="print"/>
          <a:srcRect t="7443" b="3435"/>
          <a:stretch/>
        </p:blipFill>
        <p:spPr>
          <a:xfrm>
            <a:off x="0" y="1304925"/>
            <a:ext cx="9144000" cy="4448176"/>
          </a:xfrm>
          <a:prstGeom prst="rect">
            <a:avLst/>
          </a:prstGeom>
        </p:spPr>
      </p:pic>
      <p:sp>
        <p:nvSpPr>
          <p:cNvPr id="7" name="CaixaDeTexto 6"/>
          <p:cNvSpPr txBox="1"/>
          <p:nvPr/>
        </p:nvSpPr>
        <p:spPr>
          <a:xfrm>
            <a:off x="-108520" y="116632"/>
            <a:ext cx="9324528" cy="646331"/>
          </a:xfrm>
          <a:prstGeom prst="rect">
            <a:avLst/>
          </a:prstGeom>
          <a:noFill/>
        </p:spPr>
        <p:txBody>
          <a:bodyPr wrap="square" rtlCol="0">
            <a:spAutoFit/>
          </a:bodyPr>
          <a:lstStyle/>
          <a:p>
            <a:pPr algn="ctr"/>
            <a:r>
              <a:rPr lang="pt-BR" sz="1800" dirty="0" smtClean="0">
                <a:solidFill>
                  <a:srgbClr val="1121B9"/>
                </a:solidFill>
              </a:rPr>
              <a:t>DETALHE  DO  MAPA  DA FLORESTA  DEGRADADA  PELO FOGO </a:t>
            </a:r>
          </a:p>
          <a:p>
            <a:pPr algn="ctr"/>
            <a:r>
              <a:rPr lang="pt-BR" sz="1800" dirty="0" smtClean="0">
                <a:solidFill>
                  <a:srgbClr val="1121B9"/>
                </a:solidFill>
              </a:rPr>
              <a:t>IMAGEM MODIS SINTÉTICA - 12julho2018</a:t>
            </a:r>
            <a:endParaRPr lang="pt-BR" sz="1800" dirty="0">
              <a:solidFill>
                <a:srgbClr val="1121B9"/>
              </a:solidFill>
            </a:endParaRPr>
          </a:p>
        </p:txBody>
      </p:sp>
      <p:sp>
        <p:nvSpPr>
          <p:cNvPr id="11" name="Retângulo 10"/>
          <p:cNvSpPr/>
          <p:nvPr/>
        </p:nvSpPr>
        <p:spPr bwMode="auto">
          <a:xfrm>
            <a:off x="4211960" y="3068960"/>
            <a:ext cx="720080" cy="432048"/>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pitchFamily="18" charset="0"/>
            </a:endParaRPr>
          </a:p>
        </p:txBody>
      </p:sp>
      <p:sp>
        <p:nvSpPr>
          <p:cNvPr id="15" name="CaixaDeTexto 14"/>
          <p:cNvSpPr txBox="1"/>
          <p:nvPr/>
        </p:nvSpPr>
        <p:spPr>
          <a:xfrm>
            <a:off x="-7937" y="6010954"/>
            <a:ext cx="9144000" cy="830997"/>
          </a:xfrm>
          <a:prstGeom prst="rect">
            <a:avLst/>
          </a:prstGeom>
          <a:solidFill>
            <a:schemeClr val="bg1"/>
          </a:solidFill>
        </p:spPr>
        <p:txBody>
          <a:bodyPr wrap="square" rtlCol="0">
            <a:spAutoFit/>
          </a:bodyPr>
          <a:lstStyle/>
          <a:p>
            <a:pPr algn="just"/>
            <a:r>
              <a:rPr lang="pt-BR" sz="1200" dirty="0" smtClean="0">
                <a:solidFill>
                  <a:srgbClr val="0000FF"/>
                </a:solidFill>
              </a:rPr>
              <a:t>Este slide mostra um detalhe de uma cicatriz de uma queimada observada. Primeiramente, foi feito o isolamento das áreas ocupadas apenas com Floresta, na imagem MODIS sintética de 12 de julho de 2018. Utilizando o LEGAL, foram bloqueados sobre a imagem fração sombra os Desmatamentos antigos + Hidrografia + Savana, evidenciando apenas a área ocupada por Floresta. Observar a aparência da cicatriz de queimada, vista no Município de Porto dos Gaúchos MT, em 12 julho de 2018. Foi possível observar, a área de degradação florestal devido ao fogo.  </a:t>
            </a:r>
          </a:p>
        </p:txBody>
      </p:sp>
      <p:sp>
        <p:nvSpPr>
          <p:cNvPr id="13" name="CaixaDeTexto 12"/>
          <p:cNvSpPr txBox="1"/>
          <p:nvPr/>
        </p:nvSpPr>
        <p:spPr>
          <a:xfrm>
            <a:off x="2599182" y="3607523"/>
            <a:ext cx="2016224" cy="307777"/>
          </a:xfrm>
          <a:prstGeom prst="rect">
            <a:avLst/>
          </a:prstGeom>
          <a:noFill/>
        </p:spPr>
        <p:txBody>
          <a:bodyPr wrap="square" rtlCol="0">
            <a:spAutoFit/>
          </a:bodyPr>
          <a:lstStyle/>
          <a:p>
            <a:r>
              <a:rPr lang="pt-BR" sz="1400" dirty="0" smtClean="0">
                <a:solidFill>
                  <a:schemeClr val="bg1"/>
                </a:solidFill>
              </a:rPr>
              <a:t>Queimada em Floresta</a:t>
            </a:r>
            <a:endParaRPr lang="pt-BR" sz="1400" dirty="0">
              <a:solidFill>
                <a:schemeClr val="bg1"/>
              </a:solidFill>
            </a:endParaRPr>
          </a:p>
        </p:txBody>
      </p:sp>
      <p:cxnSp>
        <p:nvCxnSpPr>
          <p:cNvPr id="14" name="Conector de seta reta 13"/>
          <p:cNvCxnSpPr/>
          <p:nvPr/>
        </p:nvCxnSpPr>
        <p:spPr>
          <a:xfrm flipV="1">
            <a:off x="3861445" y="3420958"/>
            <a:ext cx="458682" cy="204321"/>
          </a:xfrm>
          <a:prstGeom prst="straightConnector1">
            <a:avLst/>
          </a:prstGeom>
          <a:ln w="19050">
            <a:solidFill>
              <a:schemeClr val="accent3"/>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240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Queimada_em Floresta_4.JPG"/>
          <p:cNvPicPr>
            <a:picLocks noChangeAspect="1"/>
          </p:cNvPicPr>
          <p:nvPr/>
        </p:nvPicPr>
        <p:blipFill rotWithShape="1">
          <a:blip r:embed="rId3" cstate="print"/>
          <a:srcRect t="7633" b="3435"/>
          <a:stretch/>
        </p:blipFill>
        <p:spPr>
          <a:xfrm>
            <a:off x="0" y="1314450"/>
            <a:ext cx="9144000" cy="4438650"/>
          </a:xfrm>
          <a:prstGeom prst="rect">
            <a:avLst/>
          </a:prstGeom>
        </p:spPr>
      </p:pic>
      <p:sp>
        <p:nvSpPr>
          <p:cNvPr id="7" name="CaixaDeTexto 6"/>
          <p:cNvSpPr txBox="1"/>
          <p:nvPr/>
        </p:nvSpPr>
        <p:spPr>
          <a:xfrm>
            <a:off x="-108520" y="116632"/>
            <a:ext cx="9324528" cy="646331"/>
          </a:xfrm>
          <a:prstGeom prst="rect">
            <a:avLst/>
          </a:prstGeom>
          <a:noFill/>
        </p:spPr>
        <p:txBody>
          <a:bodyPr wrap="square" rtlCol="0">
            <a:spAutoFit/>
          </a:bodyPr>
          <a:lstStyle/>
          <a:p>
            <a:pPr algn="ctr"/>
            <a:r>
              <a:rPr lang="pt-BR" sz="1800" dirty="0" smtClean="0">
                <a:solidFill>
                  <a:srgbClr val="1121B9"/>
                </a:solidFill>
              </a:rPr>
              <a:t>DETALHE  DO  MAPA  DA FLORESTA  DEGRADADA  PELO FOGO </a:t>
            </a:r>
          </a:p>
          <a:p>
            <a:pPr algn="ctr"/>
            <a:r>
              <a:rPr lang="pt-BR" sz="1800" dirty="0" smtClean="0">
                <a:solidFill>
                  <a:srgbClr val="1121B9"/>
                </a:solidFill>
              </a:rPr>
              <a:t>IMAGEM  LANDSAT8 (OLI) SINTÉTICA – julho_agosto - 2018</a:t>
            </a:r>
            <a:endParaRPr lang="pt-BR" sz="1800" dirty="0">
              <a:solidFill>
                <a:srgbClr val="1121B9"/>
              </a:solidFill>
            </a:endParaRPr>
          </a:p>
        </p:txBody>
      </p:sp>
      <p:sp>
        <p:nvSpPr>
          <p:cNvPr id="15" name="CaixaDeTexto 14"/>
          <p:cNvSpPr txBox="1"/>
          <p:nvPr/>
        </p:nvSpPr>
        <p:spPr>
          <a:xfrm>
            <a:off x="-7937" y="6010954"/>
            <a:ext cx="9144000" cy="830997"/>
          </a:xfrm>
          <a:prstGeom prst="rect">
            <a:avLst/>
          </a:prstGeom>
          <a:solidFill>
            <a:schemeClr val="bg1"/>
          </a:solidFill>
        </p:spPr>
        <p:txBody>
          <a:bodyPr wrap="square" rtlCol="0">
            <a:spAutoFit/>
          </a:bodyPr>
          <a:lstStyle/>
          <a:p>
            <a:pPr algn="just"/>
            <a:r>
              <a:rPr lang="pt-BR" sz="1200" dirty="0" smtClean="0">
                <a:solidFill>
                  <a:srgbClr val="0000FF"/>
                </a:solidFill>
              </a:rPr>
              <a:t>Este slide mostra um detalhe de uma cicatriz de uma queimada observada. Primeiramente, foi feito o isolamento das áreas ocupadas apenas com Floresta, na imagem MODIS sintética de 12 de julho de 2018. Utilizando o LEGAL, foram bloqueados sobre a imagem fração sombra os Desmatamentos antigos + Hidrografia + Savana, evidenciando apenas a área ocupada por Floresta. Observar a aparência da cicatriz de queimada, vista no Município de Porto dos Gaúchos MT, Imagem sintética_OLI_julago_2018. É observado, a área de degradação florestal devido ao fogo.  </a:t>
            </a:r>
          </a:p>
        </p:txBody>
      </p:sp>
      <p:sp>
        <p:nvSpPr>
          <p:cNvPr id="6" name="Retângulo 5"/>
          <p:cNvSpPr/>
          <p:nvPr/>
        </p:nvSpPr>
        <p:spPr bwMode="auto">
          <a:xfrm>
            <a:off x="4211960" y="3068960"/>
            <a:ext cx="720080" cy="432048"/>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pitchFamily="18" charset="0"/>
            </a:endParaRPr>
          </a:p>
        </p:txBody>
      </p:sp>
      <p:sp>
        <p:nvSpPr>
          <p:cNvPr id="9" name="CaixaDeTexto 8"/>
          <p:cNvSpPr txBox="1"/>
          <p:nvPr/>
        </p:nvSpPr>
        <p:spPr>
          <a:xfrm>
            <a:off x="2599182" y="3607523"/>
            <a:ext cx="2016224" cy="307777"/>
          </a:xfrm>
          <a:prstGeom prst="rect">
            <a:avLst/>
          </a:prstGeom>
          <a:noFill/>
        </p:spPr>
        <p:txBody>
          <a:bodyPr wrap="square" rtlCol="0">
            <a:spAutoFit/>
          </a:bodyPr>
          <a:lstStyle/>
          <a:p>
            <a:r>
              <a:rPr lang="pt-BR" sz="1400" dirty="0" smtClean="0">
                <a:solidFill>
                  <a:schemeClr val="bg1"/>
                </a:solidFill>
              </a:rPr>
              <a:t>Queimada em Floresta</a:t>
            </a:r>
            <a:endParaRPr lang="pt-BR" sz="1400" dirty="0">
              <a:solidFill>
                <a:schemeClr val="bg1"/>
              </a:solidFill>
            </a:endParaRPr>
          </a:p>
        </p:txBody>
      </p:sp>
      <p:cxnSp>
        <p:nvCxnSpPr>
          <p:cNvPr id="10" name="Conector de seta reta 9"/>
          <p:cNvCxnSpPr/>
          <p:nvPr/>
        </p:nvCxnSpPr>
        <p:spPr>
          <a:xfrm flipV="1">
            <a:off x="3861445" y="3420958"/>
            <a:ext cx="458682" cy="204321"/>
          </a:xfrm>
          <a:prstGeom prst="straightConnector1">
            <a:avLst/>
          </a:prstGeom>
          <a:ln w="19050">
            <a:solidFill>
              <a:schemeClr val="accent3"/>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45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Queimada_em Floresta_5.JPG"/>
          <p:cNvPicPr>
            <a:picLocks noChangeAspect="1"/>
          </p:cNvPicPr>
          <p:nvPr/>
        </p:nvPicPr>
        <p:blipFill rotWithShape="1">
          <a:blip r:embed="rId3" cstate="print"/>
          <a:srcRect t="7443" b="3626"/>
          <a:stretch/>
        </p:blipFill>
        <p:spPr>
          <a:xfrm>
            <a:off x="0" y="1304925"/>
            <a:ext cx="9144000" cy="4438650"/>
          </a:xfrm>
          <a:prstGeom prst="rect">
            <a:avLst/>
          </a:prstGeom>
        </p:spPr>
      </p:pic>
      <p:sp>
        <p:nvSpPr>
          <p:cNvPr id="11" name="Retângulo 10"/>
          <p:cNvSpPr/>
          <p:nvPr/>
        </p:nvSpPr>
        <p:spPr bwMode="auto">
          <a:xfrm>
            <a:off x="3563888" y="2276872"/>
            <a:ext cx="3096344" cy="2448272"/>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pitchFamily="18" charset="0"/>
            </a:endParaRPr>
          </a:p>
        </p:txBody>
      </p:sp>
      <p:sp>
        <p:nvSpPr>
          <p:cNvPr id="15" name="CaixaDeTexto 14"/>
          <p:cNvSpPr txBox="1"/>
          <p:nvPr/>
        </p:nvSpPr>
        <p:spPr>
          <a:xfrm>
            <a:off x="-17462" y="6001429"/>
            <a:ext cx="9144000" cy="830997"/>
          </a:xfrm>
          <a:prstGeom prst="rect">
            <a:avLst/>
          </a:prstGeom>
          <a:solidFill>
            <a:schemeClr val="bg1"/>
          </a:solidFill>
        </p:spPr>
        <p:txBody>
          <a:bodyPr wrap="square" rtlCol="0">
            <a:spAutoFit/>
          </a:bodyPr>
          <a:lstStyle/>
          <a:p>
            <a:pPr algn="just"/>
            <a:r>
              <a:rPr lang="pt-BR" sz="1200" dirty="0" smtClean="0">
                <a:solidFill>
                  <a:srgbClr val="0000FF"/>
                </a:solidFill>
              </a:rPr>
              <a:t>O slide mostra um detalhe da cicatriz de uma queimada observada. Primeiramente, foi feito o isolamento das áreas ocupadas apenas com Floresta, na imagem MODIS sintética de 12 de julho de 2018. Utilizando o LEGAL, foram bloqueados sobre a imagem fração sombra os Desmatamentos antigos + Hidrografia + Savana, evidencia apenas a área ocupada por Floresta. Observar a aparência da cicatriz de queimada, vista no Município de Porto dos Gaúchos MT. Imagem sintética_OLI_julago_2018. É observado, a degradação florestal devido ao fogo.  </a:t>
            </a:r>
          </a:p>
        </p:txBody>
      </p:sp>
      <p:sp>
        <p:nvSpPr>
          <p:cNvPr id="9" name="CaixaDeTexto 8"/>
          <p:cNvSpPr txBox="1"/>
          <p:nvPr/>
        </p:nvSpPr>
        <p:spPr>
          <a:xfrm>
            <a:off x="-108520" y="116632"/>
            <a:ext cx="9324528" cy="646331"/>
          </a:xfrm>
          <a:prstGeom prst="rect">
            <a:avLst/>
          </a:prstGeom>
          <a:noFill/>
        </p:spPr>
        <p:txBody>
          <a:bodyPr wrap="square" rtlCol="0">
            <a:spAutoFit/>
          </a:bodyPr>
          <a:lstStyle/>
          <a:p>
            <a:pPr algn="ctr"/>
            <a:r>
              <a:rPr lang="pt-BR" sz="1800" dirty="0" smtClean="0">
                <a:solidFill>
                  <a:srgbClr val="1121B9"/>
                </a:solidFill>
              </a:rPr>
              <a:t>DETALHE  DO  MAPA  DA FLORESTA  DEGRADADA  PELO FOGO </a:t>
            </a:r>
          </a:p>
          <a:p>
            <a:pPr algn="ctr"/>
            <a:r>
              <a:rPr lang="pt-BR" sz="1800" dirty="0" smtClean="0">
                <a:solidFill>
                  <a:srgbClr val="1121B9"/>
                </a:solidFill>
              </a:rPr>
              <a:t>IMAGEM  LANDSAT8 (OLI) SINTÉTICA – julho_agosto - 2018</a:t>
            </a:r>
            <a:endParaRPr lang="pt-BR" sz="1800" dirty="0">
              <a:solidFill>
                <a:srgbClr val="1121B9"/>
              </a:solidFill>
            </a:endParaRPr>
          </a:p>
        </p:txBody>
      </p:sp>
    </p:spTree>
    <p:extLst>
      <p:ext uri="{BB962C8B-B14F-4D97-AF65-F5344CB8AC3E}">
        <p14:creationId xmlns:p14="http://schemas.microsoft.com/office/powerpoint/2010/main" val="3114646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descr="Mix-oli-jul-ago2018-sombra.JPG"/>
          <p:cNvPicPr>
            <a:picLocks noChangeAspect="1"/>
          </p:cNvPicPr>
          <p:nvPr/>
        </p:nvPicPr>
        <p:blipFill rotWithShape="1">
          <a:blip r:embed="rId3" cstate="print"/>
          <a:srcRect t="7443" b="3435"/>
          <a:stretch/>
        </p:blipFill>
        <p:spPr>
          <a:xfrm>
            <a:off x="0" y="1304925"/>
            <a:ext cx="9144000" cy="4448176"/>
          </a:xfrm>
          <a:prstGeom prst="rect">
            <a:avLst/>
          </a:prstGeom>
        </p:spPr>
      </p:pic>
      <p:sp>
        <p:nvSpPr>
          <p:cNvPr id="11" name="Retângulo 10"/>
          <p:cNvSpPr/>
          <p:nvPr/>
        </p:nvSpPr>
        <p:spPr bwMode="auto">
          <a:xfrm>
            <a:off x="3563888" y="2276872"/>
            <a:ext cx="3096344" cy="2448272"/>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pitchFamily="18" charset="0"/>
            </a:endParaRPr>
          </a:p>
        </p:txBody>
      </p:sp>
      <p:sp>
        <p:nvSpPr>
          <p:cNvPr id="15" name="CaixaDeTexto 14"/>
          <p:cNvSpPr txBox="1"/>
          <p:nvPr/>
        </p:nvSpPr>
        <p:spPr>
          <a:xfrm>
            <a:off x="-17462" y="6001429"/>
            <a:ext cx="9144000" cy="830997"/>
          </a:xfrm>
          <a:prstGeom prst="rect">
            <a:avLst/>
          </a:prstGeom>
          <a:solidFill>
            <a:schemeClr val="bg1"/>
          </a:solidFill>
        </p:spPr>
        <p:txBody>
          <a:bodyPr wrap="square" rtlCol="0">
            <a:spAutoFit/>
          </a:bodyPr>
          <a:lstStyle/>
          <a:p>
            <a:pPr algn="just"/>
            <a:r>
              <a:rPr lang="pt-BR" sz="1200" dirty="0" smtClean="0">
                <a:solidFill>
                  <a:srgbClr val="0000FF"/>
                </a:solidFill>
              </a:rPr>
              <a:t>O slide mostra um detalhe da cicatriz de uma queimada observada. Primeiramente, foi feito o isolamento das áreas ocupadas apenas com Floresta, na imagem MODIS sintética de 12 de julho de 2018. Utilizando o LEGAL, foram bloqueados sobre a imagem fração sombra os Desmatamentos antigos + Hidrografia + Savana, evidencia apenas a área ocupada por Floresta. Observar a aparência da cicatriz de queimada, vista no Município de Porto dos Gaúchos MT. Imagem Fração Sombra_OLI_julago_2018. É observado, a degradação florestal devido ao fogo.  </a:t>
            </a:r>
          </a:p>
        </p:txBody>
      </p:sp>
      <p:sp>
        <p:nvSpPr>
          <p:cNvPr id="9" name="CaixaDeTexto 8"/>
          <p:cNvSpPr txBox="1"/>
          <p:nvPr/>
        </p:nvSpPr>
        <p:spPr>
          <a:xfrm>
            <a:off x="-108520" y="116632"/>
            <a:ext cx="9324528" cy="646331"/>
          </a:xfrm>
          <a:prstGeom prst="rect">
            <a:avLst/>
          </a:prstGeom>
          <a:noFill/>
        </p:spPr>
        <p:txBody>
          <a:bodyPr wrap="square" rtlCol="0">
            <a:spAutoFit/>
          </a:bodyPr>
          <a:lstStyle/>
          <a:p>
            <a:pPr algn="ctr"/>
            <a:r>
              <a:rPr lang="pt-BR" sz="1800" dirty="0" smtClean="0">
                <a:solidFill>
                  <a:srgbClr val="1121B9"/>
                </a:solidFill>
              </a:rPr>
              <a:t>DETALHE  DO  MAPA  DA FLORESTA  DEGRADADA  PELO FOGO </a:t>
            </a:r>
          </a:p>
          <a:p>
            <a:pPr algn="ctr"/>
            <a:r>
              <a:rPr lang="pt-BR" sz="1800" dirty="0" smtClean="0">
                <a:solidFill>
                  <a:srgbClr val="1121B9"/>
                </a:solidFill>
              </a:rPr>
              <a:t>IMAGEM  LANDSAT8 (OLI) FRAÇÃO_SOMBRA – julho_agosto - 2018</a:t>
            </a:r>
            <a:endParaRPr lang="pt-BR" sz="1800" dirty="0">
              <a:solidFill>
                <a:srgbClr val="1121B9"/>
              </a:solidFill>
            </a:endParaRPr>
          </a:p>
        </p:txBody>
      </p:sp>
    </p:spTree>
    <p:extLst>
      <p:ext uri="{BB962C8B-B14F-4D97-AF65-F5344CB8AC3E}">
        <p14:creationId xmlns:p14="http://schemas.microsoft.com/office/powerpoint/2010/main" val="3361138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Mix-oli-jul-ago2018-sombr.JPG"/>
          <p:cNvPicPr>
            <a:picLocks noChangeAspect="1"/>
          </p:cNvPicPr>
          <p:nvPr/>
        </p:nvPicPr>
        <p:blipFill rotWithShape="1">
          <a:blip r:embed="rId3" cstate="print"/>
          <a:srcRect t="8015" b="3832"/>
          <a:stretch/>
        </p:blipFill>
        <p:spPr>
          <a:xfrm>
            <a:off x="0" y="1333499"/>
            <a:ext cx="9144000" cy="4399757"/>
          </a:xfrm>
          <a:prstGeom prst="rect">
            <a:avLst/>
          </a:prstGeom>
        </p:spPr>
      </p:pic>
      <p:sp>
        <p:nvSpPr>
          <p:cNvPr id="11" name="Retângulo 10"/>
          <p:cNvSpPr/>
          <p:nvPr/>
        </p:nvSpPr>
        <p:spPr bwMode="auto">
          <a:xfrm>
            <a:off x="3563888" y="2276872"/>
            <a:ext cx="3096344" cy="2448272"/>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pitchFamily="18" charset="0"/>
            </a:endParaRPr>
          </a:p>
        </p:txBody>
      </p:sp>
      <p:sp>
        <p:nvSpPr>
          <p:cNvPr id="15" name="CaixaDeTexto 14"/>
          <p:cNvSpPr txBox="1"/>
          <p:nvPr/>
        </p:nvSpPr>
        <p:spPr>
          <a:xfrm>
            <a:off x="-17462" y="6001429"/>
            <a:ext cx="9144000" cy="830997"/>
          </a:xfrm>
          <a:prstGeom prst="rect">
            <a:avLst/>
          </a:prstGeom>
          <a:solidFill>
            <a:schemeClr val="bg1"/>
          </a:solidFill>
        </p:spPr>
        <p:txBody>
          <a:bodyPr wrap="square" rtlCol="0">
            <a:spAutoFit/>
          </a:bodyPr>
          <a:lstStyle/>
          <a:p>
            <a:pPr algn="just"/>
            <a:r>
              <a:rPr lang="pt-BR" sz="1200" dirty="0" smtClean="0">
                <a:solidFill>
                  <a:srgbClr val="0000FF"/>
                </a:solidFill>
              </a:rPr>
              <a:t>O slide mostra um detalhe da cicatriz de uma queimada observada. Primeiramente, foi feito o isolamento das áreas ocupadas apenas com Floresta, na imagem MODIS sintética de 12 de julho de 2018. Utilizando o LEGAL, foram bloqueados sobre a imagem fração sombra os Desmatamentos antigos + Hidrografia + Savana, evidencia apenas a área ocupada por Floresta. Observar a aparência da cicatriz de queimada, vista no Município de Porto dos Gaúchos MT. Imagem Fração Sombra_OLI_julago_2018. É observado, a degradação florestal devido ao fogo.  </a:t>
            </a:r>
          </a:p>
        </p:txBody>
      </p:sp>
      <p:sp>
        <p:nvSpPr>
          <p:cNvPr id="9" name="CaixaDeTexto 8"/>
          <p:cNvSpPr txBox="1"/>
          <p:nvPr/>
        </p:nvSpPr>
        <p:spPr>
          <a:xfrm>
            <a:off x="-108520" y="116632"/>
            <a:ext cx="9324528" cy="646331"/>
          </a:xfrm>
          <a:prstGeom prst="rect">
            <a:avLst/>
          </a:prstGeom>
          <a:noFill/>
        </p:spPr>
        <p:txBody>
          <a:bodyPr wrap="square" rtlCol="0">
            <a:spAutoFit/>
          </a:bodyPr>
          <a:lstStyle/>
          <a:p>
            <a:pPr algn="ctr"/>
            <a:r>
              <a:rPr lang="pt-BR" sz="1800" dirty="0" smtClean="0">
                <a:solidFill>
                  <a:srgbClr val="1121B9"/>
                </a:solidFill>
              </a:rPr>
              <a:t>DETALHE  DO  MAPA  DA FLORESTA  DEGRADADA  PELO FOGO </a:t>
            </a:r>
          </a:p>
          <a:p>
            <a:pPr algn="ctr"/>
            <a:r>
              <a:rPr lang="pt-BR" sz="1800" dirty="0" smtClean="0">
                <a:solidFill>
                  <a:srgbClr val="1121B9"/>
                </a:solidFill>
              </a:rPr>
              <a:t>IMAGEM  LANDSAT8 (OLI) FRAÇÃO_SOMBRA – julho_agosto - 2018</a:t>
            </a:r>
            <a:endParaRPr lang="pt-BR" sz="1800" dirty="0">
              <a:solidFill>
                <a:srgbClr val="1121B9"/>
              </a:solidFill>
            </a:endParaRPr>
          </a:p>
        </p:txBody>
      </p:sp>
      <p:sp>
        <p:nvSpPr>
          <p:cNvPr id="10" name="CaixaDeTexto 9"/>
          <p:cNvSpPr txBox="1"/>
          <p:nvPr/>
        </p:nvSpPr>
        <p:spPr>
          <a:xfrm>
            <a:off x="5508104" y="1772816"/>
            <a:ext cx="2826415" cy="369332"/>
          </a:xfrm>
          <a:prstGeom prst="rect">
            <a:avLst/>
          </a:prstGeom>
          <a:noFill/>
        </p:spPr>
        <p:txBody>
          <a:bodyPr wrap="none" rtlCol="0">
            <a:spAutoFit/>
          </a:bodyPr>
          <a:lstStyle/>
          <a:p>
            <a:r>
              <a:rPr lang="pt-BR" sz="1800" dirty="0" smtClean="0">
                <a:solidFill>
                  <a:srgbClr val="FFFF00"/>
                </a:solidFill>
              </a:rPr>
              <a:t>130 nível cinza da queimada</a:t>
            </a:r>
            <a:endParaRPr lang="pt-BR" sz="1800" dirty="0">
              <a:solidFill>
                <a:srgbClr val="FFFF00"/>
              </a:solidFill>
            </a:endParaRPr>
          </a:p>
        </p:txBody>
      </p:sp>
      <p:cxnSp>
        <p:nvCxnSpPr>
          <p:cNvPr id="16" name="Conector de seta reta 15"/>
          <p:cNvCxnSpPr/>
          <p:nvPr/>
        </p:nvCxnSpPr>
        <p:spPr bwMode="auto">
          <a:xfrm>
            <a:off x="5787171" y="2078778"/>
            <a:ext cx="32099" cy="792088"/>
          </a:xfrm>
          <a:prstGeom prst="straightConnector1">
            <a:avLst/>
          </a:prstGeom>
          <a:solidFill>
            <a:schemeClr val="accent1"/>
          </a:solidFill>
          <a:ln w="19050" cap="flat" cmpd="sng" algn="ctr">
            <a:solidFill>
              <a:srgbClr val="FFFF00"/>
            </a:solidFill>
            <a:prstDash val="solid"/>
            <a:round/>
            <a:headEnd type="none" w="med" len="med"/>
            <a:tailEnd type="arrow"/>
          </a:ln>
          <a:effectLst/>
        </p:spPr>
      </p:cxnSp>
      <p:cxnSp>
        <p:nvCxnSpPr>
          <p:cNvPr id="17" name="Conector de seta reta 16"/>
          <p:cNvCxnSpPr/>
          <p:nvPr/>
        </p:nvCxnSpPr>
        <p:spPr bwMode="auto">
          <a:xfrm flipH="1">
            <a:off x="6466782" y="2708920"/>
            <a:ext cx="337466" cy="206732"/>
          </a:xfrm>
          <a:prstGeom prst="straightConnector1">
            <a:avLst/>
          </a:prstGeom>
          <a:solidFill>
            <a:schemeClr val="accent1"/>
          </a:solidFill>
          <a:ln w="19050" cap="flat" cmpd="sng" algn="ctr">
            <a:solidFill>
              <a:srgbClr val="FFFF00"/>
            </a:solidFill>
            <a:prstDash val="solid"/>
            <a:round/>
            <a:headEnd type="none" w="med" len="med"/>
            <a:tailEnd type="arrow"/>
          </a:ln>
          <a:effectLst/>
        </p:spPr>
      </p:cxnSp>
      <p:cxnSp>
        <p:nvCxnSpPr>
          <p:cNvPr id="19" name="Conector de seta reta 18"/>
          <p:cNvCxnSpPr/>
          <p:nvPr/>
        </p:nvCxnSpPr>
        <p:spPr bwMode="auto">
          <a:xfrm flipH="1">
            <a:off x="5940152" y="3356992"/>
            <a:ext cx="792088" cy="12774"/>
          </a:xfrm>
          <a:prstGeom prst="straightConnector1">
            <a:avLst/>
          </a:prstGeom>
          <a:solidFill>
            <a:schemeClr val="accent1"/>
          </a:solidFill>
          <a:ln w="19050" cap="flat" cmpd="sng" algn="ctr">
            <a:solidFill>
              <a:srgbClr val="FFFF00"/>
            </a:solidFill>
            <a:prstDash val="solid"/>
            <a:round/>
            <a:headEnd type="none" w="med" len="med"/>
            <a:tailEnd type="arrow"/>
          </a:ln>
          <a:effectLst/>
        </p:spPr>
      </p:cxnSp>
      <p:cxnSp>
        <p:nvCxnSpPr>
          <p:cNvPr id="22" name="Conector de seta reta 21"/>
          <p:cNvCxnSpPr/>
          <p:nvPr/>
        </p:nvCxnSpPr>
        <p:spPr bwMode="auto">
          <a:xfrm flipV="1">
            <a:off x="4880390" y="4293096"/>
            <a:ext cx="195666" cy="576064"/>
          </a:xfrm>
          <a:prstGeom prst="straightConnector1">
            <a:avLst/>
          </a:prstGeom>
          <a:solidFill>
            <a:schemeClr val="accent1"/>
          </a:solidFill>
          <a:ln w="19050" cap="flat" cmpd="sng" algn="ctr">
            <a:solidFill>
              <a:srgbClr val="FFFF00"/>
            </a:solidFill>
            <a:prstDash val="solid"/>
            <a:round/>
            <a:headEnd type="none" w="med" len="med"/>
            <a:tailEnd type="arrow"/>
          </a:ln>
          <a:effectLst/>
        </p:spPr>
      </p:cxnSp>
      <p:cxnSp>
        <p:nvCxnSpPr>
          <p:cNvPr id="27" name="Conector de seta reta 26"/>
          <p:cNvCxnSpPr/>
          <p:nvPr/>
        </p:nvCxnSpPr>
        <p:spPr bwMode="auto">
          <a:xfrm flipV="1">
            <a:off x="4283968" y="4725144"/>
            <a:ext cx="144016" cy="648072"/>
          </a:xfrm>
          <a:prstGeom prst="straightConnector1">
            <a:avLst/>
          </a:prstGeom>
          <a:solidFill>
            <a:schemeClr val="accent1"/>
          </a:solidFill>
          <a:ln w="19050" cap="flat" cmpd="sng" algn="ctr">
            <a:solidFill>
              <a:srgbClr val="FFFF00"/>
            </a:solidFill>
            <a:prstDash val="solid"/>
            <a:round/>
            <a:headEnd type="none" w="med" len="med"/>
            <a:tailEnd type="arrow"/>
          </a:ln>
          <a:effectLst/>
        </p:spPr>
      </p:cxnSp>
      <p:cxnSp>
        <p:nvCxnSpPr>
          <p:cNvPr id="30" name="Conector de seta reta 29"/>
          <p:cNvCxnSpPr/>
          <p:nvPr/>
        </p:nvCxnSpPr>
        <p:spPr bwMode="auto">
          <a:xfrm flipV="1">
            <a:off x="3302751" y="3996099"/>
            <a:ext cx="432048" cy="72009"/>
          </a:xfrm>
          <a:prstGeom prst="straightConnector1">
            <a:avLst/>
          </a:prstGeom>
          <a:solidFill>
            <a:schemeClr val="accent1"/>
          </a:solidFill>
          <a:ln w="19050" cap="flat" cmpd="sng" algn="ctr">
            <a:solidFill>
              <a:srgbClr val="FFFF00"/>
            </a:solidFill>
            <a:prstDash val="solid"/>
            <a:round/>
            <a:headEnd type="none" w="med" len="med"/>
            <a:tailEnd type="arrow"/>
          </a:ln>
          <a:effectLst/>
        </p:spPr>
      </p:cxnSp>
      <p:sp>
        <p:nvSpPr>
          <p:cNvPr id="18" name="CaixaDeTexto 17"/>
          <p:cNvSpPr txBox="1"/>
          <p:nvPr/>
        </p:nvSpPr>
        <p:spPr>
          <a:xfrm>
            <a:off x="6732240" y="2420888"/>
            <a:ext cx="1928733" cy="646331"/>
          </a:xfrm>
          <a:prstGeom prst="rect">
            <a:avLst/>
          </a:prstGeom>
          <a:noFill/>
        </p:spPr>
        <p:txBody>
          <a:bodyPr wrap="none" rtlCol="0">
            <a:spAutoFit/>
          </a:bodyPr>
          <a:lstStyle/>
          <a:p>
            <a:r>
              <a:rPr lang="pt-BR" sz="1800" dirty="0" smtClean="0">
                <a:solidFill>
                  <a:srgbClr val="FFFF00"/>
                </a:solidFill>
              </a:rPr>
              <a:t>126 nível cinza da </a:t>
            </a:r>
          </a:p>
          <a:p>
            <a:pPr algn="ctr"/>
            <a:r>
              <a:rPr lang="pt-BR" sz="1800" dirty="0" smtClean="0">
                <a:solidFill>
                  <a:srgbClr val="FFFF00"/>
                </a:solidFill>
              </a:rPr>
              <a:t>queimada</a:t>
            </a:r>
            <a:endParaRPr lang="pt-BR" sz="1800" dirty="0">
              <a:solidFill>
                <a:srgbClr val="FFFF00"/>
              </a:solidFill>
            </a:endParaRPr>
          </a:p>
        </p:txBody>
      </p:sp>
      <p:sp>
        <p:nvSpPr>
          <p:cNvPr id="23" name="CaixaDeTexto 22"/>
          <p:cNvSpPr txBox="1"/>
          <p:nvPr/>
        </p:nvSpPr>
        <p:spPr>
          <a:xfrm>
            <a:off x="6732240" y="3140968"/>
            <a:ext cx="1928733" cy="646331"/>
          </a:xfrm>
          <a:prstGeom prst="rect">
            <a:avLst/>
          </a:prstGeom>
          <a:noFill/>
        </p:spPr>
        <p:txBody>
          <a:bodyPr wrap="none" rtlCol="0">
            <a:spAutoFit/>
          </a:bodyPr>
          <a:lstStyle/>
          <a:p>
            <a:r>
              <a:rPr lang="pt-BR" sz="1800" dirty="0" smtClean="0">
                <a:solidFill>
                  <a:srgbClr val="FFFF00"/>
                </a:solidFill>
              </a:rPr>
              <a:t>121 nível cinza da </a:t>
            </a:r>
          </a:p>
          <a:p>
            <a:pPr algn="ctr"/>
            <a:r>
              <a:rPr lang="pt-BR" sz="1800" dirty="0" smtClean="0">
                <a:solidFill>
                  <a:srgbClr val="FFFF00"/>
                </a:solidFill>
              </a:rPr>
              <a:t>queimada</a:t>
            </a:r>
            <a:endParaRPr lang="pt-BR" sz="1800" dirty="0">
              <a:solidFill>
                <a:srgbClr val="FFFF00"/>
              </a:solidFill>
            </a:endParaRPr>
          </a:p>
        </p:txBody>
      </p:sp>
      <p:sp>
        <p:nvSpPr>
          <p:cNvPr id="28" name="CaixaDeTexto 27"/>
          <p:cNvSpPr txBox="1"/>
          <p:nvPr/>
        </p:nvSpPr>
        <p:spPr>
          <a:xfrm>
            <a:off x="4544817" y="4806117"/>
            <a:ext cx="2621230" cy="369332"/>
          </a:xfrm>
          <a:prstGeom prst="rect">
            <a:avLst/>
          </a:prstGeom>
          <a:noFill/>
        </p:spPr>
        <p:txBody>
          <a:bodyPr wrap="none" rtlCol="0">
            <a:spAutoFit/>
          </a:bodyPr>
          <a:lstStyle/>
          <a:p>
            <a:r>
              <a:rPr lang="pt-BR" sz="1800" dirty="0" smtClean="0">
                <a:solidFill>
                  <a:srgbClr val="FFFF00"/>
                </a:solidFill>
              </a:rPr>
              <a:t>106 nível cinza da floresta</a:t>
            </a:r>
            <a:endParaRPr lang="pt-BR" sz="1800" dirty="0">
              <a:solidFill>
                <a:srgbClr val="FFFF00"/>
              </a:solidFill>
            </a:endParaRPr>
          </a:p>
        </p:txBody>
      </p:sp>
      <p:sp>
        <p:nvSpPr>
          <p:cNvPr id="31" name="CaixaDeTexto 30"/>
          <p:cNvSpPr txBox="1"/>
          <p:nvPr/>
        </p:nvSpPr>
        <p:spPr>
          <a:xfrm>
            <a:off x="3966994" y="5363924"/>
            <a:ext cx="2621230" cy="369332"/>
          </a:xfrm>
          <a:prstGeom prst="rect">
            <a:avLst/>
          </a:prstGeom>
          <a:noFill/>
        </p:spPr>
        <p:txBody>
          <a:bodyPr wrap="none" rtlCol="0">
            <a:spAutoFit/>
          </a:bodyPr>
          <a:lstStyle/>
          <a:p>
            <a:r>
              <a:rPr lang="pt-BR" sz="1800" dirty="0" smtClean="0">
                <a:solidFill>
                  <a:srgbClr val="FFFF00"/>
                </a:solidFill>
              </a:rPr>
              <a:t>105 nível cinza da floresta</a:t>
            </a:r>
            <a:endParaRPr lang="pt-BR" sz="1800" dirty="0">
              <a:solidFill>
                <a:srgbClr val="FFFF00"/>
              </a:solidFill>
            </a:endParaRPr>
          </a:p>
        </p:txBody>
      </p:sp>
      <p:sp>
        <p:nvSpPr>
          <p:cNvPr id="33" name="CaixaDeTexto 32"/>
          <p:cNvSpPr txBox="1"/>
          <p:nvPr/>
        </p:nvSpPr>
        <p:spPr>
          <a:xfrm>
            <a:off x="1061538" y="3906161"/>
            <a:ext cx="2274982" cy="646331"/>
          </a:xfrm>
          <a:prstGeom prst="rect">
            <a:avLst/>
          </a:prstGeom>
          <a:noFill/>
        </p:spPr>
        <p:txBody>
          <a:bodyPr wrap="none" rtlCol="0">
            <a:spAutoFit/>
          </a:bodyPr>
          <a:lstStyle/>
          <a:p>
            <a:pPr algn="r"/>
            <a:r>
              <a:rPr lang="pt-BR" sz="1800" dirty="0" smtClean="0">
                <a:solidFill>
                  <a:srgbClr val="FFFF00"/>
                </a:solidFill>
              </a:rPr>
              <a:t>109</a:t>
            </a:r>
          </a:p>
          <a:p>
            <a:r>
              <a:rPr lang="pt-BR" sz="1800" dirty="0" smtClean="0">
                <a:solidFill>
                  <a:srgbClr val="FFFF00"/>
                </a:solidFill>
              </a:rPr>
              <a:t> nível cinza da floresta</a:t>
            </a:r>
            <a:endParaRPr lang="pt-BR" sz="1800" dirty="0">
              <a:solidFill>
                <a:srgbClr val="FFFF00"/>
              </a:solidFill>
            </a:endParaRPr>
          </a:p>
        </p:txBody>
      </p:sp>
      <p:sp>
        <p:nvSpPr>
          <p:cNvPr id="42" name="Mais 41"/>
          <p:cNvSpPr>
            <a:spLocks noChangeAspect="1"/>
          </p:cNvSpPr>
          <p:nvPr/>
        </p:nvSpPr>
        <p:spPr bwMode="auto">
          <a:xfrm>
            <a:off x="5760275" y="2879831"/>
            <a:ext cx="126147" cy="126147"/>
          </a:xfrm>
          <a:prstGeom prst="mathPlus">
            <a:avLst/>
          </a:prstGeom>
          <a:solidFill>
            <a:srgbClr val="FFFF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pitchFamily="18" charset="0"/>
            </a:endParaRPr>
          </a:p>
        </p:txBody>
      </p:sp>
      <p:sp>
        <p:nvSpPr>
          <p:cNvPr id="44" name="Mais 43"/>
          <p:cNvSpPr>
            <a:spLocks noChangeAspect="1"/>
          </p:cNvSpPr>
          <p:nvPr/>
        </p:nvSpPr>
        <p:spPr bwMode="auto">
          <a:xfrm>
            <a:off x="3744340" y="3888231"/>
            <a:ext cx="126147" cy="126147"/>
          </a:xfrm>
          <a:prstGeom prst="mathPlus">
            <a:avLst/>
          </a:prstGeom>
          <a:solidFill>
            <a:srgbClr val="FFFF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pitchFamily="18" charset="0"/>
            </a:endParaRPr>
          </a:p>
        </p:txBody>
      </p:sp>
      <p:sp>
        <p:nvSpPr>
          <p:cNvPr id="45" name="Mais 44"/>
          <p:cNvSpPr>
            <a:spLocks noChangeAspect="1"/>
          </p:cNvSpPr>
          <p:nvPr/>
        </p:nvSpPr>
        <p:spPr bwMode="auto">
          <a:xfrm>
            <a:off x="5768953" y="3285272"/>
            <a:ext cx="126147" cy="126147"/>
          </a:xfrm>
          <a:prstGeom prst="mathPlus">
            <a:avLst/>
          </a:prstGeom>
          <a:solidFill>
            <a:srgbClr val="FFFF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pitchFamily="18" charset="0"/>
            </a:endParaRPr>
          </a:p>
        </p:txBody>
      </p:sp>
      <p:sp>
        <p:nvSpPr>
          <p:cNvPr id="46" name="Mais 45"/>
          <p:cNvSpPr>
            <a:spLocks noChangeAspect="1"/>
          </p:cNvSpPr>
          <p:nvPr/>
        </p:nvSpPr>
        <p:spPr bwMode="auto">
          <a:xfrm>
            <a:off x="5030943" y="4086037"/>
            <a:ext cx="126147" cy="126147"/>
          </a:xfrm>
          <a:prstGeom prst="mathPlus">
            <a:avLst/>
          </a:prstGeom>
          <a:solidFill>
            <a:srgbClr val="FFFF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pitchFamily="18" charset="0"/>
            </a:endParaRPr>
          </a:p>
        </p:txBody>
      </p:sp>
      <p:sp>
        <p:nvSpPr>
          <p:cNvPr id="47" name="Mais 46"/>
          <p:cNvSpPr>
            <a:spLocks noChangeAspect="1"/>
          </p:cNvSpPr>
          <p:nvPr/>
        </p:nvSpPr>
        <p:spPr bwMode="auto">
          <a:xfrm>
            <a:off x="6282262" y="2897700"/>
            <a:ext cx="126147" cy="126147"/>
          </a:xfrm>
          <a:prstGeom prst="mathPlus">
            <a:avLst/>
          </a:prstGeom>
          <a:solidFill>
            <a:srgbClr val="FFFF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pitchFamily="18" charset="0"/>
            </a:endParaRPr>
          </a:p>
        </p:txBody>
      </p:sp>
      <p:sp>
        <p:nvSpPr>
          <p:cNvPr id="48" name="Mais 47"/>
          <p:cNvSpPr>
            <a:spLocks noChangeAspect="1"/>
          </p:cNvSpPr>
          <p:nvPr/>
        </p:nvSpPr>
        <p:spPr bwMode="auto">
          <a:xfrm>
            <a:off x="4364941" y="4598770"/>
            <a:ext cx="126147" cy="126147"/>
          </a:xfrm>
          <a:prstGeom prst="mathPlus">
            <a:avLst/>
          </a:prstGeom>
          <a:solidFill>
            <a:srgbClr val="FFFF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17055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0" y="371475"/>
            <a:ext cx="9144000" cy="533400"/>
          </a:xfrm>
          <a:prstGeom prst="rect">
            <a:avLst/>
          </a:prstGeom>
          <a:solidFill>
            <a:schemeClr val="bg1"/>
          </a:solidFill>
          <a:ln w="12700" cap="sq">
            <a:noFill/>
            <a:miter lim="800000"/>
            <a:headEnd type="none" w="sm" len="sm"/>
            <a:tailEnd type="none" w="sm" len="sm"/>
          </a:ln>
        </p:spPr>
        <p:txBody>
          <a:bodyPr wrap="none" anchor="ctr"/>
          <a:lstStyle/>
          <a:p>
            <a:pPr algn="ctr"/>
            <a:r>
              <a:rPr lang="pt-BR" sz="2200" b="1">
                <a:solidFill>
                  <a:srgbClr val="0000CC"/>
                </a:solidFill>
              </a:rPr>
              <a:t>IMAGENS DO SATÉLITE MODIS/TERRA OBTIDAS </a:t>
            </a:r>
          </a:p>
          <a:p>
            <a:pPr algn="ctr"/>
            <a:r>
              <a:rPr lang="pt-BR" sz="2200" b="1">
                <a:solidFill>
                  <a:srgbClr val="0000CC"/>
                </a:solidFill>
              </a:rPr>
              <a:t>NO MÊS DE AGOSTO DE 2010</a:t>
            </a:r>
          </a:p>
        </p:txBody>
      </p:sp>
      <p:pic>
        <p:nvPicPr>
          <p:cNvPr id="149507" name="Picture 3" descr="C:\Temp\MATO_GROSSO_QUEIMADAS\Parque_das_Emas_no mês de agosto2010.gif"/>
          <p:cNvPicPr>
            <a:picLocks noChangeAspect="1" noChangeArrowheads="1"/>
          </p:cNvPicPr>
          <p:nvPr/>
        </p:nvPicPr>
        <p:blipFill>
          <a:blip r:embed="rId2" cstate="print"/>
          <a:srcRect/>
          <a:stretch>
            <a:fillRect/>
          </a:stretch>
        </p:blipFill>
        <p:spPr bwMode="auto">
          <a:xfrm>
            <a:off x="0" y="1227138"/>
            <a:ext cx="9144000" cy="4405312"/>
          </a:xfrm>
          <a:prstGeom prst="rect">
            <a:avLst/>
          </a:prstGeom>
          <a:noFill/>
          <a:ln w="9525">
            <a:noFill/>
            <a:miter lim="800000"/>
            <a:headEnd/>
            <a:tailEnd/>
          </a:ln>
        </p:spPr>
      </p:pic>
      <p:sp>
        <p:nvSpPr>
          <p:cNvPr id="149508" name="Rectangle 4"/>
          <p:cNvSpPr>
            <a:spLocks noChangeArrowheads="1"/>
          </p:cNvSpPr>
          <p:nvPr/>
        </p:nvSpPr>
        <p:spPr bwMode="auto">
          <a:xfrm>
            <a:off x="2057400" y="2438400"/>
            <a:ext cx="2971800" cy="990600"/>
          </a:xfrm>
          <a:prstGeom prst="rect">
            <a:avLst/>
          </a:prstGeom>
          <a:noFill/>
          <a:ln w="38100" cap="sq">
            <a:solidFill>
              <a:srgbClr val="0000FF"/>
            </a:solidFill>
            <a:miter lim="800000"/>
            <a:headEnd type="none" w="sm" len="sm"/>
            <a:tailEnd type="none" w="sm" len="sm"/>
          </a:ln>
        </p:spPr>
        <p:txBody>
          <a:bodyPr wrap="none" anchor="ctr"/>
          <a:lstStyle/>
          <a:p>
            <a:endParaRPr lang="pt-BR"/>
          </a:p>
        </p:txBody>
      </p:sp>
      <p:sp>
        <p:nvSpPr>
          <p:cNvPr id="6" name="CaixaDeTexto 5"/>
          <p:cNvSpPr txBox="1"/>
          <p:nvPr/>
        </p:nvSpPr>
        <p:spPr>
          <a:xfrm>
            <a:off x="19050" y="6030813"/>
            <a:ext cx="9108504" cy="830997"/>
          </a:xfrm>
          <a:prstGeom prst="rect">
            <a:avLst/>
          </a:prstGeom>
          <a:solidFill>
            <a:schemeClr val="bg1"/>
          </a:solidFill>
        </p:spPr>
        <p:txBody>
          <a:bodyPr wrap="square" rtlCol="0">
            <a:spAutoFit/>
          </a:bodyPr>
          <a:lstStyle/>
          <a:p>
            <a:pPr algn="just"/>
            <a:r>
              <a:rPr lang="pt-BR" sz="1200" dirty="0" smtClean="0">
                <a:solidFill>
                  <a:srgbClr val="0000FF"/>
                </a:solidFill>
              </a:rPr>
              <a:t>Este slide mostra todas as imagens MODIS do mês de agosto de 2010, utilizadas para desenvolver o procedimento para mapear as cicatrizes de queimadas. Primeiramente, abaixamos seis meses de imagens diárias (180 imagens) do sensor MODIS dos meses de Junho até Novembro de 2010, época das queimadas. Observar que nas imagens diárias dos dias 12, 13 e 14 de agosto houve uma queimada no Parque Nacional das Emas, em Tocantins, conforme retângulo azul acima.</a:t>
            </a:r>
          </a:p>
        </p:txBody>
      </p:sp>
      <p:sp>
        <p:nvSpPr>
          <p:cNvPr id="2" name="CaixaDeTexto 1"/>
          <p:cNvSpPr txBox="1"/>
          <p:nvPr/>
        </p:nvSpPr>
        <p:spPr>
          <a:xfrm>
            <a:off x="1904741" y="2117998"/>
            <a:ext cx="3315331" cy="323165"/>
          </a:xfrm>
          <a:prstGeom prst="rect">
            <a:avLst/>
          </a:prstGeom>
          <a:noFill/>
        </p:spPr>
        <p:txBody>
          <a:bodyPr wrap="none" rtlCol="0">
            <a:spAutoFit/>
          </a:bodyPr>
          <a:lstStyle/>
          <a:p>
            <a:r>
              <a:rPr lang="pt-BR" sz="1500" dirty="0" smtClean="0">
                <a:solidFill>
                  <a:srgbClr val="0000FF"/>
                </a:solidFill>
              </a:rPr>
              <a:t>Queimada </a:t>
            </a:r>
            <a:r>
              <a:rPr lang="pt-BR" sz="1500" dirty="0">
                <a:solidFill>
                  <a:srgbClr val="0000FF"/>
                </a:solidFill>
              </a:rPr>
              <a:t>no Parque Nacional das Emas</a:t>
            </a:r>
            <a:endParaRPr lang="pt-BR" sz="1500" dirty="0"/>
          </a:p>
        </p:txBody>
      </p:sp>
    </p:spTree>
    <p:extLst>
      <p:ext uri="{BB962C8B-B14F-4D97-AF65-F5344CB8AC3E}">
        <p14:creationId xmlns:p14="http://schemas.microsoft.com/office/powerpoint/2010/main" val="2051126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Capturar_2.JPG"/>
          <p:cNvPicPr>
            <a:picLocks noChangeAspect="1"/>
          </p:cNvPicPr>
          <p:nvPr/>
        </p:nvPicPr>
        <p:blipFill>
          <a:blip r:embed="rId2" cstate="print"/>
          <a:stretch>
            <a:fillRect/>
          </a:stretch>
        </p:blipFill>
        <p:spPr>
          <a:xfrm>
            <a:off x="0" y="1176547"/>
            <a:ext cx="9144000" cy="4504906"/>
          </a:xfrm>
          <a:prstGeom prst="rect">
            <a:avLst/>
          </a:prstGeom>
        </p:spPr>
      </p:pic>
      <p:sp>
        <p:nvSpPr>
          <p:cNvPr id="6" name="CaixaDeTexto 5"/>
          <p:cNvSpPr txBox="1"/>
          <p:nvPr/>
        </p:nvSpPr>
        <p:spPr>
          <a:xfrm>
            <a:off x="4355976" y="4293096"/>
            <a:ext cx="1960793" cy="461665"/>
          </a:xfrm>
          <a:prstGeom prst="rect">
            <a:avLst/>
          </a:prstGeom>
          <a:noFill/>
        </p:spPr>
        <p:txBody>
          <a:bodyPr wrap="none" rtlCol="0">
            <a:spAutoFit/>
          </a:bodyPr>
          <a:lstStyle/>
          <a:p>
            <a:r>
              <a:rPr lang="pt-BR" dirty="0" smtClean="0">
                <a:solidFill>
                  <a:srgbClr val="FFFF00"/>
                </a:solidFill>
              </a:rPr>
              <a:t>Itanhangá-MT</a:t>
            </a:r>
            <a:endParaRPr lang="pt-BR" dirty="0">
              <a:solidFill>
                <a:srgbClr val="FFFF00"/>
              </a:solidFill>
            </a:endParaRPr>
          </a:p>
        </p:txBody>
      </p:sp>
      <p:cxnSp>
        <p:nvCxnSpPr>
          <p:cNvPr id="7" name="Conector de seta reta 6"/>
          <p:cNvCxnSpPr/>
          <p:nvPr/>
        </p:nvCxnSpPr>
        <p:spPr>
          <a:xfrm flipH="1" flipV="1">
            <a:off x="4268066" y="4293096"/>
            <a:ext cx="144016" cy="144016"/>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1763688" y="3625279"/>
            <a:ext cx="2016224" cy="307777"/>
          </a:xfrm>
          <a:prstGeom prst="rect">
            <a:avLst/>
          </a:prstGeom>
          <a:noFill/>
        </p:spPr>
        <p:txBody>
          <a:bodyPr wrap="square" rtlCol="0">
            <a:spAutoFit/>
          </a:bodyPr>
          <a:lstStyle/>
          <a:p>
            <a:r>
              <a:rPr lang="pt-BR" sz="1400" dirty="0" smtClean="0">
                <a:solidFill>
                  <a:schemeClr val="bg1"/>
                </a:solidFill>
              </a:rPr>
              <a:t>Queimadas em Floresta</a:t>
            </a:r>
            <a:endParaRPr lang="pt-BR" sz="1400" dirty="0">
              <a:solidFill>
                <a:schemeClr val="bg1"/>
              </a:solidFill>
            </a:endParaRPr>
          </a:p>
        </p:txBody>
      </p:sp>
      <p:cxnSp>
        <p:nvCxnSpPr>
          <p:cNvPr id="11" name="Conector de seta reta 10"/>
          <p:cNvCxnSpPr/>
          <p:nvPr/>
        </p:nvCxnSpPr>
        <p:spPr>
          <a:xfrm flipV="1">
            <a:off x="2522159" y="3338081"/>
            <a:ext cx="1113737" cy="300479"/>
          </a:xfrm>
          <a:prstGeom prst="straightConnector1">
            <a:avLst/>
          </a:prstGeom>
          <a:ln w="1905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2" name="Conector de seta reta 11"/>
          <p:cNvCxnSpPr/>
          <p:nvPr/>
        </p:nvCxnSpPr>
        <p:spPr>
          <a:xfrm flipV="1">
            <a:off x="2530583" y="2708920"/>
            <a:ext cx="529249" cy="929640"/>
          </a:xfrm>
          <a:prstGeom prst="straightConnector1">
            <a:avLst/>
          </a:prstGeom>
          <a:ln w="1905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21" name="CaixaDeTexto 20"/>
          <p:cNvSpPr txBox="1"/>
          <p:nvPr/>
        </p:nvSpPr>
        <p:spPr>
          <a:xfrm>
            <a:off x="-108520" y="116632"/>
            <a:ext cx="9324528" cy="646331"/>
          </a:xfrm>
          <a:prstGeom prst="rect">
            <a:avLst/>
          </a:prstGeom>
          <a:noFill/>
        </p:spPr>
        <p:txBody>
          <a:bodyPr wrap="square" rtlCol="0">
            <a:spAutoFit/>
          </a:bodyPr>
          <a:lstStyle/>
          <a:p>
            <a:pPr algn="ctr"/>
            <a:r>
              <a:rPr lang="pt-BR" sz="1800" dirty="0" smtClean="0">
                <a:solidFill>
                  <a:srgbClr val="0000FF"/>
                </a:solidFill>
              </a:rPr>
              <a:t>DETALHE  DO  MAPA  DA FLORESTA  DEGRADADA  PELO FOGO </a:t>
            </a:r>
          </a:p>
          <a:p>
            <a:pPr algn="ctr"/>
            <a:r>
              <a:rPr lang="pt-BR" sz="1800" dirty="0" smtClean="0">
                <a:solidFill>
                  <a:srgbClr val="0000FF"/>
                </a:solidFill>
              </a:rPr>
              <a:t>IMAGEM MODIS SINTÉTICA - 12julho2018</a:t>
            </a:r>
            <a:endParaRPr lang="pt-BR" sz="1800" dirty="0">
              <a:solidFill>
                <a:srgbClr val="0000FF"/>
              </a:solidFill>
            </a:endParaRPr>
          </a:p>
        </p:txBody>
      </p:sp>
      <p:sp>
        <p:nvSpPr>
          <p:cNvPr id="23" name="CaixaDeTexto 22"/>
          <p:cNvSpPr txBox="1"/>
          <p:nvPr/>
        </p:nvSpPr>
        <p:spPr>
          <a:xfrm>
            <a:off x="-7937" y="6010954"/>
            <a:ext cx="9144000" cy="830997"/>
          </a:xfrm>
          <a:prstGeom prst="rect">
            <a:avLst/>
          </a:prstGeom>
          <a:solidFill>
            <a:schemeClr val="bg1"/>
          </a:solidFill>
        </p:spPr>
        <p:txBody>
          <a:bodyPr wrap="square" rtlCol="0">
            <a:spAutoFit/>
          </a:bodyPr>
          <a:lstStyle/>
          <a:p>
            <a:pPr algn="just"/>
            <a:r>
              <a:rPr lang="pt-BR" sz="1200" dirty="0" smtClean="0">
                <a:solidFill>
                  <a:srgbClr val="0000FF"/>
                </a:solidFill>
              </a:rPr>
              <a:t>Este slide mostra um detalhe de uma cicatriz de uma queimada observada. Primeiramente, foi feito o isolamento das áreas ocupadas apenas com Floresta, na imagem MODIS sintética de 12 de julho de 2018. Utilizando o LEGAL, foram bloqueados sobre a imagem fração sombra os Desmatamentos antigos + Hidrografia + Savana, evidenciando apenas a área ocupada por Floresta. Observar a aparência da cicatriz de queimada, vista no Município de Porto dos Gaúchos MT, Imagem sintética_OLI_julago_2018. É observado, a área de degradação florestal devido ao fogo.  </a:t>
            </a:r>
          </a:p>
        </p:txBody>
      </p:sp>
    </p:spTree>
    <p:extLst>
      <p:ext uri="{BB962C8B-B14F-4D97-AF65-F5344CB8AC3E}">
        <p14:creationId xmlns:p14="http://schemas.microsoft.com/office/powerpoint/2010/main" val="3072840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DSCN0883.JPG"/>
          <p:cNvPicPr>
            <a:picLocks noChangeAspect="1"/>
          </p:cNvPicPr>
          <p:nvPr/>
        </p:nvPicPr>
        <p:blipFill>
          <a:blip r:embed="rId2" cstate="print"/>
          <a:stretch>
            <a:fillRect/>
          </a:stretch>
        </p:blipFill>
        <p:spPr>
          <a:xfrm>
            <a:off x="360040" y="0"/>
            <a:ext cx="8388424" cy="6291318"/>
          </a:xfrm>
          <a:prstGeom prst="rect">
            <a:avLst/>
          </a:prstGeom>
        </p:spPr>
      </p:pic>
      <p:sp>
        <p:nvSpPr>
          <p:cNvPr id="5" name="CaixaDeTexto 4"/>
          <p:cNvSpPr txBox="1"/>
          <p:nvPr/>
        </p:nvSpPr>
        <p:spPr>
          <a:xfrm>
            <a:off x="2875148" y="6309320"/>
            <a:ext cx="3209020" cy="584775"/>
          </a:xfrm>
          <a:prstGeom prst="rect">
            <a:avLst/>
          </a:prstGeom>
          <a:noFill/>
        </p:spPr>
        <p:txBody>
          <a:bodyPr wrap="none" rtlCol="0">
            <a:spAutoFit/>
          </a:bodyPr>
          <a:lstStyle/>
          <a:p>
            <a:r>
              <a:rPr lang="pt-BR" sz="1400" dirty="0" smtClean="0">
                <a:solidFill>
                  <a:srgbClr val="0000FF"/>
                </a:solidFill>
              </a:rPr>
              <a:t>QUEIMADA NA FAZENDA EM ITANHANGÁ</a:t>
            </a:r>
          </a:p>
          <a:p>
            <a:endParaRPr lang="pt-BR" dirty="0">
              <a:solidFill>
                <a:srgbClr val="0000FF"/>
              </a:solidFill>
            </a:endParaRPr>
          </a:p>
        </p:txBody>
      </p:sp>
    </p:spTree>
    <p:extLst>
      <p:ext uri="{BB962C8B-B14F-4D97-AF65-F5344CB8AC3E}">
        <p14:creationId xmlns:p14="http://schemas.microsoft.com/office/powerpoint/2010/main" val="1853797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Capturar_4_3.JPG"/>
          <p:cNvPicPr>
            <a:picLocks noChangeAspect="1"/>
          </p:cNvPicPr>
          <p:nvPr/>
        </p:nvPicPr>
        <p:blipFill>
          <a:blip r:embed="rId2" cstate="print"/>
          <a:stretch>
            <a:fillRect/>
          </a:stretch>
        </p:blipFill>
        <p:spPr>
          <a:xfrm>
            <a:off x="16934" y="1194438"/>
            <a:ext cx="9144000" cy="4682834"/>
          </a:xfrm>
          <a:prstGeom prst="rect">
            <a:avLst/>
          </a:prstGeom>
        </p:spPr>
      </p:pic>
      <p:sp>
        <p:nvSpPr>
          <p:cNvPr id="9" name="CaixaDeTexto 8"/>
          <p:cNvSpPr txBox="1"/>
          <p:nvPr/>
        </p:nvSpPr>
        <p:spPr>
          <a:xfrm>
            <a:off x="7380312" y="3356992"/>
            <a:ext cx="2052736" cy="830997"/>
          </a:xfrm>
          <a:prstGeom prst="rect">
            <a:avLst/>
          </a:prstGeom>
          <a:noFill/>
        </p:spPr>
        <p:txBody>
          <a:bodyPr wrap="square" rtlCol="0">
            <a:spAutoFit/>
          </a:bodyPr>
          <a:lstStyle/>
          <a:p>
            <a:pPr algn="ctr"/>
            <a:r>
              <a:rPr lang="pt-BR" dirty="0" smtClean="0">
                <a:solidFill>
                  <a:srgbClr val="FFFF00"/>
                </a:solidFill>
              </a:rPr>
              <a:t>São José do                   Xingu</a:t>
            </a:r>
            <a:endParaRPr lang="pt-BR" dirty="0">
              <a:solidFill>
                <a:srgbClr val="FFFF00"/>
              </a:solidFill>
            </a:endParaRPr>
          </a:p>
        </p:txBody>
      </p:sp>
      <p:sp>
        <p:nvSpPr>
          <p:cNvPr id="11" name="CaixaDeTexto 10"/>
          <p:cNvSpPr txBox="1"/>
          <p:nvPr/>
        </p:nvSpPr>
        <p:spPr>
          <a:xfrm>
            <a:off x="-9617" y="5862414"/>
            <a:ext cx="9144000" cy="1015663"/>
          </a:xfrm>
          <a:prstGeom prst="rect">
            <a:avLst/>
          </a:prstGeom>
          <a:noFill/>
        </p:spPr>
        <p:txBody>
          <a:bodyPr wrap="square" rtlCol="0">
            <a:spAutoFit/>
          </a:bodyPr>
          <a:lstStyle/>
          <a:p>
            <a:pPr algn="just"/>
            <a:r>
              <a:rPr lang="pt-BR" sz="1500" dirty="0" smtClean="0">
                <a:solidFill>
                  <a:srgbClr val="0000FF"/>
                </a:solidFill>
              </a:rPr>
              <a:t>Foram visitadas as várias áreas de queimadas que ocorriam ao longo da estrada, dentro inclusive do Parque Indígena do Xingu. As áreas queimadas foram visitadas e observou-se, que o mapeamento destes eventos de queimadas sobre Floresta, foram todos confirmados. Foi constatado que existe na metodologia adotada, uma consistência no mapeamento de queimadas em Floresta. </a:t>
            </a:r>
          </a:p>
        </p:txBody>
      </p:sp>
      <p:grpSp>
        <p:nvGrpSpPr>
          <p:cNvPr id="3" name="Grupo 2"/>
          <p:cNvGrpSpPr/>
          <p:nvPr/>
        </p:nvGrpSpPr>
        <p:grpSpPr>
          <a:xfrm>
            <a:off x="692446" y="1916832"/>
            <a:ext cx="7695978" cy="3240360"/>
            <a:chOff x="692446" y="1916832"/>
            <a:chExt cx="7695978" cy="3240360"/>
          </a:xfrm>
        </p:grpSpPr>
        <p:sp>
          <p:nvSpPr>
            <p:cNvPr id="8" name="CaixaDeTexto 7"/>
            <p:cNvSpPr txBox="1"/>
            <p:nvPr/>
          </p:nvSpPr>
          <p:spPr>
            <a:xfrm>
              <a:off x="8172400" y="2852936"/>
              <a:ext cx="184731" cy="369332"/>
            </a:xfrm>
            <a:prstGeom prst="rect">
              <a:avLst/>
            </a:prstGeom>
            <a:noFill/>
          </p:spPr>
          <p:txBody>
            <a:bodyPr wrap="none" rtlCol="0">
              <a:spAutoFit/>
            </a:bodyPr>
            <a:lstStyle/>
            <a:p>
              <a:endParaRPr lang="pt-BR" dirty="0"/>
            </a:p>
          </p:txBody>
        </p:sp>
        <p:cxnSp>
          <p:nvCxnSpPr>
            <p:cNvPr id="10" name="Conector de seta reta 9"/>
            <p:cNvCxnSpPr/>
            <p:nvPr/>
          </p:nvCxnSpPr>
          <p:spPr>
            <a:xfrm flipH="1" flipV="1">
              <a:off x="8244392" y="3219441"/>
              <a:ext cx="110399" cy="216024"/>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3" name="CaixaDeTexto 12"/>
            <p:cNvSpPr txBox="1"/>
            <p:nvPr/>
          </p:nvSpPr>
          <p:spPr>
            <a:xfrm>
              <a:off x="692446" y="4599378"/>
              <a:ext cx="1728192" cy="369332"/>
            </a:xfrm>
            <a:prstGeom prst="rect">
              <a:avLst/>
            </a:prstGeom>
            <a:noFill/>
          </p:spPr>
          <p:txBody>
            <a:bodyPr wrap="square" rtlCol="0">
              <a:spAutoFit/>
            </a:bodyPr>
            <a:lstStyle/>
            <a:p>
              <a:r>
                <a:rPr lang="pt-BR" dirty="0" err="1" smtClean="0">
                  <a:solidFill>
                    <a:srgbClr val="FFFF00"/>
                  </a:solidFill>
                </a:rPr>
                <a:t>Marcelândia</a:t>
              </a:r>
              <a:endParaRPr lang="pt-BR" dirty="0">
                <a:solidFill>
                  <a:srgbClr val="FFFF00"/>
                </a:solidFill>
              </a:endParaRPr>
            </a:p>
          </p:txBody>
        </p:sp>
        <p:cxnSp>
          <p:nvCxnSpPr>
            <p:cNvPr id="14" name="Conector de seta reta 13"/>
            <p:cNvCxnSpPr/>
            <p:nvPr/>
          </p:nvCxnSpPr>
          <p:spPr>
            <a:xfrm flipH="1" flipV="1">
              <a:off x="980478" y="4463746"/>
              <a:ext cx="110399" cy="216024"/>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6" name="CaixaDeTexto 15"/>
            <p:cNvSpPr txBox="1"/>
            <p:nvPr/>
          </p:nvSpPr>
          <p:spPr>
            <a:xfrm>
              <a:off x="4860032" y="4326195"/>
              <a:ext cx="3528392" cy="830997"/>
            </a:xfrm>
            <a:prstGeom prst="rect">
              <a:avLst/>
            </a:prstGeom>
            <a:noFill/>
          </p:spPr>
          <p:txBody>
            <a:bodyPr wrap="square" rtlCol="0">
              <a:spAutoFit/>
            </a:bodyPr>
            <a:lstStyle/>
            <a:p>
              <a:r>
                <a:rPr lang="pt-BR" dirty="0" smtClean="0">
                  <a:solidFill>
                    <a:srgbClr val="FFFF00"/>
                  </a:solidFill>
                </a:rPr>
                <a:t>Parque Indígena</a:t>
              </a:r>
            </a:p>
            <a:p>
              <a:r>
                <a:rPr lang="pt-BR" dirty="0" smtClean="0">
                  <a:solidFill>
                    <a:srgbClr val="FFFF00"/>
                  </a:solidFill>
                </a:rPr>
                <a:t>    do Xingu</a:t>
              </a:r>
              <a:endParaRPr lang="pt-BR" dirty="0">
                <a:solidFill>
                  <a:srgbClr val="FFFF00"/>
                </a:solidFill>
              </a:endParaRPr>
            </a:p>
          </p:txBody>
        </p:sp>
        <p:sp>
          <p:nvSpPr>
            <p:cNvPr id="12" name="CaixaDeTexto 11"/>
            <p:cNvSpPr txBox="1"/>
            <p:nvPr/>
          </p:nvSpPr>
          <p:spPr>
            <a:xfrm>
              <a:off x="3059832" y="3625279"/>
              <a:ext cx="2592288" cy="307777"/>
            </a:xfrm>
            <a:prstGeom prst="rect">
              <a:avLst/>
            </a:prstGeom>
            <a:noFill/>
          </p:spPr>
          <p:txBody>
            <a:bodyPr wrap="square" rtlCol="0">
              <a:spAutoFit/>
            </a:bodyPr>
            <a:lstStyle/>
            <a:p>
              <a:r>
                <a:rPr lang="pt-BR" sz="1400" dirty="0" smtClean="0">
                  <a:solidFill>
                    <a:schemeClr val="bg1"/>
                  </a:solidFill>
                </a:rPr>
                <a:t>Queimadas em Floresta visitadas</a:t>
              </a:r>
              <a:endParaRPr lang="pt-BR" sz="1400" dirty="0">
                <a:solidFill>
                  <a:schemeClr val="bg1"/>
                </a:solidFill>
              </a:endParaRPr>
            </a:p>
          </p:txBody>
        </p:sp>
        <p:cxnSp>
          <p:nvCxnSpPr>
            <p:cNvPr id="15" name="Conector de seta reta 14"/>
            <p:cNvCxnSpPr/>
            <p:nvPr/>
          </p:nvCxnSpPr>
          <p:spPr>
            <a:xfrm flipH="1" flipV="1">
              <a:off x="3707904" y="3338081"/>
              <a:ext cx="110400" cy="306943"/>
            </a:xfrm>
            <a:prstGeom prst="straightConnector1">
              <a:avLst/>
            </a:prstGeom>
            <a:ln w="1905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7" name="Conector de seta reta 16"/>
            <p:cNvCxnSpPr/>
            <p:nvPr/>
          </p:nvCxnSpPr>
          <p:spPr>
            <a:xfrm flipH="1" flipV="1">
              <a:off x="3275856" y="3435465"/>
              <a:ext cx="542448" cy="209560"/>
            </a:xfrm>
            <a:prstGeom prst="straightConnector1">
              <a:avLst/>
            </a:prstGeom>
            <a:ln w="1905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8" name="Conector de seta reta 17"/>
            <p:cNvCxnSpPr/>
            <p:nvPr/>
          </p:nvCxnSpPr>
          <p:spPr>
            <a:xfrm flipV="1">
              <a:off x="3818303" y="3435465"/>
              <a:ext cx="201040" cy="209561"/>
            </a:xfrm>
            <a:prstGeom prst="straightConnector1">
              <a:avLst/>
            </a:prstGeom>
            <a:ln w="1905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9" name="Conector de seta reta 18"/>
            <p:cNvCxnSpPr/>
            <p:nvPr/>
          </p:nvCxnSpPr>
          <p:spPr>
            <a:xfrm flipV="1">
              <a:off x="3818303" y="3037602"/>
              <a:ext cx="2553897" cy="600958"/>
            </a:xfrm>
            <a:prstGeom prst="straightConnector1">
              <a:avLst/>
            </a:prstGeom>
            <a:ln w="1905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7" name="Conector de seta reta 26"/>
            <p:cNvCxnSpPr/>
            <p:nvPr/>
          </p:nvCxnSpPr>
          <p:spPr>
            <a:xfrm flipV="1">
              <a:off x="3826727" y="1916832"/>
              <a:ext cx="385233" cy="1721728"/>
            </a:xfrm>
            <a:prstGeom prst="straightConnector1">
              <a:avLst/>
            </a:prstGeom>
            <a:ln w="19050">
              <a:solidFill>
                <a:schemeClr val="accent3"/>
              </a:solidFill>
              <a:tailEnd type="arrow"/>
            </a:ln>
          </p:spPr>
          <p:style>
            <a:lnRef idx="1">
              <a:schemeClr val="accent1"/>
            </a:lnRef>
            <a:fillRef idx="0">
              <a:schemeClr val="accent1"/>
            </a:fillRef>
            <a:effectRef idx="0">
              <a:schemeClr val="accent1"/>
            </a:effectRef>
            <a:fontRef idx="minor">
              <a:schemeClr val="tx1"/>
            </a:fontRef>
          </p:style>
        </p:cxnSp>
      </p:grpSp>
      <p:sp>
        <p:nvSpPr>
          <p:cNvPr id="2" name="CaixaDeTexto 1"/>
          <p:cNvSpPr txBox="1"/>
          <p:nvPr/>
        </p:nvSpPr>
        <p:spPr>
          <a:xfrm>
            <a:off x="102990" y="478413"/>
            <a:ext cx="9149530" cy="646331"/>
          </a:xfrm>
          <a:prstGeom prst="rect">
            <a:avLst/>
          </a:prstGeom>
          <a:noFill/>
        </p:spPr>
        <p:txBody>
          <a:bodyPr wrap="square" rtlCol="0">
            <a:spAutoFit/>
          </a:bodyPr>
          <a:lstStyle/>
          <a:p>
            <a:r>
              <a:rPr lang="pt-BR" b="1" dirty="0" smtClean="0">
                <a:solidFill>
                  <a:srgbClr val="0000FF"/>
                </a:solidFill>
              </a:rPr>
              <a:t>Trajeto feito, observando </a:t>
            </a:r>
            <a:r>
              <a:rPr lang="pt-BR" b="1" dirty="0">
                <a:solidFill>
                  <a:srgbClr val="0000FF"/>
                </a:solidFill>
              </a:rPr>
              <a:t>todas as áreas queimadas, mapeadas pelo Projeto Panamazônia II.</a:t>
            </a:r>
          </a:p>
          <a:p>
            <a:endParaRPr lang="pt-BR" b="1" dirty="0">
              <a:solidFill>
                <a:srgbClr val="0000FF"/>
              </a:solidFill>
            </a:endParaRPr>
          </a:p>
        </p:txBody>
      </p:sp>
    </p:spTree>
    <p:extLst>
      <p:ext uri="{BB962C8B-B14F-4D97-AF65-F5344CB8AC3E}">
        <p14:creationId xmlns:p14="http://schemas.microsoft.com/office/powerpoint/2010/main" val="2338967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47459" name="Text Box 3"/>
          <p:cNvSpPr txBox="1">
            <a:spLocks noChangeArrowheads="1"/>
          </p:cNvSpPr>
          <p:nvPr/>
        </p:nvSpPr>
        <p:spPr bwMode="auto">
          <a:xfrm>
            <a:off x="0" y="1989138"/>
            <a:ext cx="9144000" cy="1454244"/>
          </a:xfrm>
          <a:prstGeom prst="rect">
            <a:avLst/>
          </a:prstGeom>
          <a:noFill/>
          <a:ln w="12700" cap="sq">
            <a:noFill/>
            <a:miter lim="800000"/>
            <a:headEnd type="none" w="sm" len="sm"/>
            <a:tailEnd type="none" w="sm" len="sm"/>
          </a:ln>
        </p:spPr>
        <p:txBody>
          <a:bodyPr>
            <a:spAutoFit/>
          </a:bodyPr>
          <a:lstStyle/>
          <a:p>
            <a:pPr algn="ctr">
              <a:lnSpc>
                <a:spcPct val="150000"/>
              </a:lnSpc>
            </a:pPr>
            <a:r>
              <a:rPr lang="pt-BR" b="1" dirty="0">
                <a:solidFill>
                  <a:srgbClr val="0000CC"/>
                </a:solidFill>
              </a:rPr>
              <a:t>METODOLOGIA  DO  PROJETO  PANAMAZONIA II</a:t>
            </a:r>
          </a:p>
          <a:p>
            <a:pPr algn="ctr">
              <a:lnSpc>
                <a:spcPct val="150000"/>
              </a:lnSpc>
            </a:pPr>
            <a:r>
              <a:rPr lang="pt-BR" sz="2300" dirty="0" smtClean="0">
                <a:solidFill>
                  <a:srgbClr val="0000CC"/>
                </a:solidFill>
              </a:rPr>
              <a:t>Uso do Google Earth Engine, para adquirir novos mosaicos direcionados.</a:t>
            </a:r>
          </a:p>
          <a:p>
            <a:pPr algn="ctr">
              <a:lnSpc>
                <a:spcPct val="150000"/>
              </a:lnSpc>
            </a:pPr>
            <a:r>
              <a:rPr lang="pt-BR" dirty="0" smtClean="0">
                <a:solidFill>
                  <a:srgbClr val="0000CC"/>
                </a:solidFill>
              </a:rPr>
              <a:t>Mapeamento da drenagem : Sobre Mosaicos OLI e MODIS _8dias</a:t>
            </a:r>
            <a:endParaRPr lang="pt-BR" dirty="0">
              <a:solidFill>
                <a:srgbClr val="0000CC"/>
              </a:solidFill>
            </a:endParaRPr>
          </a:p>
        </p:txBody>
      </p:sp>
      <p:sp>
        <p:nvSpPr>
          <p:cNvPr id="5" name="CaixaDeTexto 4"/>
          <p:cNvSpPr txBox="1"/>
          <p:nvPr/>
        </p:nvSpPr>
        <p:spPr>
          <a:xfrm>
            <a:off x="19578" y="5373216"/>
            <a:ext cx="9144000" cy="1569660"/>
          </a:xfrm>
          <a:prstGeom prst="rect">
            <a:avLst/>
          </a:prstGeom>
          <a:solidFill>
            <a:schemeClr val="bg1"/>
          </a:solidFill>
        </p:spPr>
        <p:txBody>
          <a:bodyPr wrap="square" rtlCol="0">
            <a:spAutoFit/>
          </a:bodyPr>
          <a:lstStyle/>
          <a:p>
            <a:pPr algn="just"/>
            <a:r>
              <a:rPr lang="pt-BR" sz="1200" dirty="0" smtClean="0">
                <a:solidFill>
                  <a:srgbClr val="0000FF"/>
                </a:solidFill>
              </a:rPr>
              <a:t>Nos slides seguintes são mostrados os avanços tecnológicos das imagens. Graças a grande evolução tecnológica das imagens de satélite, permitiu a equipe atingir um novo limiar de monitoramento da drenagem sobre os novos produtos de satélite, como mosaico OLI (da plataforma da </a:t>
            </a:r>
            <a:r>
              <a:rPr lang="pt-BR" sz="1200" dirty="0">
                <a:solidFill>
                  <a:srgbClr val="0000FF"/>
                </a:solidFill>
              </a:rPr>
              <a:t>G</a:t>
            </a:r>
            <a:r>
              <a:rPr lang="pt-BR" sz="1200" dirty="0" smtClean="0">
                <a:solidFill>
                  <a:srgbClr val="0000FF"/>
                </a:solidFill>
              </a:rPr>
              <a:t>oogle </a:t>
            </a:r>
            <a:r>
              <a:rPr lang="pt-BR" sz="1200" dirty="0">
                <a:solidFill>
                  <a:srgbClr val="0000FF"/>
                </a:solidFill>
              </a:rPr>
              <a:t>E</a:t>
            </a:r>
            <a:r>
              <a:rPr lang="pt-BR" sz="1200" dirty="0" smtClean="0">
                <a:solidFill>
                  <a:srgbClr val="0000FF"/>
                </a:solidFill>
              </a:rPr>
              <a:t>arth </a:t>
            </a:r>
            <a:r>
              <a:rPr lang="pt-BR" sz="1200" dirty="0">
                <a:solidFill>
                  <a:srgbClr val="0000FF"/>
                </a:solidFill>
              </a:rPr>
              <a:t>E</a:t>
            </a:r>
            <a:r>
              <a:rPr lang="pt-BR" sz="1200" dirty="0" smtClean="0">
                <a:solidFill>
                  <a:srgbClr val="0000FF"/>
                </a:solidFill>
              </a:rPr>
              <a:t>ngine) e também dos mosaicos disponíveis de 8 dias das imagens MODIS. O problema das áreas de drenagem é que são idênticas as cicatrizes de áreas queimadas. Então existe duas situações, porque temos duas épocas distintas, a da cheia e da seca</a:t>
            </a:r>
            <a:r>
              <a:rPr lang="pt-BR" sz="1200" dirty="0">
                <a:solidFill>
                  <a:srgbClr val="0000FF"/>
                </a:solidFill>
              </a:rPr>
              <a:t>. Observar que na </a:t>
            </a:r>
            <a:r>
              <a:rPr lang="pt-BR" sz="1200" dirty="0" smtClean="0">
                <a:solidFill>
                  <a:srgbClr val="0000FF"/>
                </a:solidFill>
              </a:rPr>
              <a:t>geração do mapa de drenagem foi gerado, a partir, de dois mosaicos distintos, um normal, sem restrição alguma, para o ano de 2015 e outro específico, com restrição para o período da cheia, ( como exemplos, Ilha </a:t>
            </a:r>
            <a:r>
              <a:rPr lang="pt-BR" sz="1200" dirty="0">
                <a:solidFill>
                  <a:srgbClr val="0000FF"/>
                </a:solidFill>
              </a:rPr>
              <a:t>do Bananal e </a:t>
            </a:r>
            <a:r>
              <a:rPr lang="pt-BR" sz="1200" dirty="0" smtClean="0">
                <a:solidFill>
                  <a:srgbClr val="0000FF"/>
                </a:solidFill>
              </a:rPr>
              <a:t>o </a:t>
            </a:r>
            <a:r>
              <a:rPr lang="pt-BR" sz="1200" dirty="0">
                <a:solidFill>
                  <a:srgbClr val="0000FF"/>
                </a:solidFill>
              </a:rPr>
              <a:t>Pantanal, </a:t>
            </a:r>
            <a:r>
              <a:rPr lang="pt-BR" sz="1200" dirty="0" smtClean="0">
                <a:solidFill>
                  <a:srgbClr val="0000FF"/>
                </a:solidFill>
              </a:rPr>
              <a:t>MT). </a:t>
            </a:r>
            <a:r>
              <a:rPr lang="pt-BR" sz="1200" dirty="0">
                <a:solidFill>
                  <a:srgbClr val="0000FF"/>
                </a:solidFill>
              </a:rPr>
              <a:t>Este período </a:t>
            </a:r>
            <a:r>
              <a:rPr lang="pt-BR" sz="1200" dirty="0" smtClean="0">
                <a:solidFill>
                  <a:srgbClr val="0000FF"/>
                </a:solidFill>
              </a:rPr>
              <a:t>de cheia é </a:t>
            </a:r>
            <a:r>
              <a:rPr lang="pt-BR" sz="1200" dirty="0">
                <a:solidFill>
                  <a:srgbClr val="0000FF"/>
                </a:solidFill>
              </a:rPr>
              <a:t>específico e são referentes aos meses de Abril, Maio e Junho</a:t>
            </a:r>
            <a:r>
              <a:rPr lang="pt-BR" sz="1200" dirty="0" smtClean="0">
                <a:solidFill>
                  <a:srgbClr val="0000FF"/>
                </a:solidFill>
              </a:rPr>
              <a:t>. Na  época da seca, as mesmas áreas que foram inundadas, podem sofrer </a:t>
            </a:r>
            <a:r>
              <a:rPr lang="pt-BR" sz="1200" b="1" dirty="0" smtClean="0">
                <a:solidFill>
                  <a:srgbClr val="0000FF"/>
                </a:solidFill>
              </a:rPr>
              <a:t>queimadas</a:t>
            </a:r>
            <a:r>
              <a:rPr lang="pt-BR" sz="1200" dirty="0" smtClean="0">
                <a:solidFill>
                  <a:srgbClr val="0000FF"/>
                </a:solidFill>
              </a:rPr>
              <a:t>, na época da vazante. Os focos de calor, neste caso, são imprescindível, e </a:t>
            </a:r>
            <a:r>
              <a:rPr lang="pt-BR" sz="1200" dirty="0">
                <a:solidFill>
                  <a:srgbClr val="0000FF"/>
                </a:solidFill>
              </a:rPr>
              <a:t>auxiliam </a:t>
            </a:r>
            <a:r>
              <a:rPr lang="pt-BR" sz="1200" dirty="0" smtClean="0">
                <a:solidFill>
                  <a:srgbClr val="0000FF"/>
                </a:solidFill>
              </a:rPr>
              <a:t>na decisão para separar áreas queimadas, onde antes, eram áreas alagadas.</a:t>
            </a:r>
          </a:p>
        </p:txBody>
      </p:sp>
    </p:spTree>
    <p:extLst>
      <p:ext uri="{BB962C8B-B14F-4D97-AF65-F5344CB8AC3E}">
        <p14:creationId xmlns:p14="http://schemas.microsoft.com/office/powerpoint/2010/main" val="4189802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1143000"/>
          </a:xfrm>
        </p:spPr>
        <p:txBody>
          <a:bodyPr/>
          <a:lstStyle/>
          <a:p>
            <a:pPr algn="ctr">
              <a:buNone/>
            </a:pPr>
            <a:r>
              <a:rPr lang="pt-BR" i="1" dirty="0" smtClean="0"/>
              <a:t>Google Earth Engine</a:t>
            </a:r>
            <a:r>
              <a:rPr lang="pt-BR" dirty="0" smtClean="0"/>
              <a:t> </a:t>
            </a:r>
            <a:endParaRPr lang="pt-BR" dirty="0"/>
          </a:p>
        </p:txBody>
      </p:sp>
      <p:pic>
        <p:nvPicPr>
          <p:cNvPr id="4" name="Imagem 3"/>
          <p:cNvPicPr>
            <a:picLocks noChangeAspect="1"/>
          </p:cNvPicPr>
          <p:nvPr/>
        </p:nvPicPr>
        <p:blipFill rotWithShape="1">
          <a:blip r:embed="rId2" cstate="print"/>
          <a:srcRect t="8510"/>
          <a:stretch/>
        </p:blipFill>
        <p:spPr bwMode="auto">
          <a:xfrm>
            <a:off x="1259632" y="1710000"/>
            <a:ext cx="6643497" cy="4743336"/>
          </a:xfrm>
          <a:prstGeom prst="rect">
            <a:avLst/>
          </a:prstGeom>
          <a:noFill/>
          <a:ln w="9525">
            <a:noFill/>
            <a:miter lim="800000"/>
            <a:headEnd/>
            <a:tailEnd/>
          </a:ln>
        </p:spPr>
      </p:pic>
      <p:sp>
        <p:nvSpPr>
          <p:cNvPr id="5" name="CaixaDeTexto 4"/>
          <p:cNvSpPr txBox="1"/>
          <p:nvPr/>
        </p:nvSpPr>
        <p:spPr>
          <a:xfrm>
            <a:off x="10095" y="6453336"/>
            <a:ext cx="9136027" cy="400110"/>
          </a:xfrm>
          <a:prstGeom prst="rect">
            <a:avLst/>
          </a:prstGeom>
          <a:noFill/>
        </p:spPr>
        <p:txBody>
          <a:bodyPr wrap="none" rtlCol="0">
            <a:spAutoFit/>
          </a:bodyPr>
          <a:lstStyle/>
          <a:p>
            <a:r>
              <a:rPr lang="pt-BR" sz="2000" dirty="0" smtClean="0"/>
              <a:t>Plataforma computacional para análise geoespacial usando a infraestrutura da Google</a:t>
            </a:r>
            <a:endParaRPr lang="pt-BR" sz="2000" dirty="0"/>
          </a:p>
        </p:txBody>
      </p:sp>
      <p:sp>
        <p:nvSpPr>
          <p:cNvPr id="6" name="CaixaDeTexto 5"/>
          <p:cNvSpPr txBox="1"/>
          <p:nvPr/>
        </p:nvSpPr>
        <p:spPr>
          <a:xfrm>
            <a:off x="28876" y="2227511"/>
            <a:ext cx="1187624" cy="769441"/>
          </a:xfrm>
          <a:prstGeom prst="rect">
            <a:avLst/>
          </a:prstGeom>
          <a:noFill/>
          <a:ln>
            <a:solidFill>
              <a:schemeClr val="tx1"/>
            </a:solidFill>
          </a:ln>
        </p:spPr>
        <p:txBody>
          <a:bodyPr wrap="square" rtlCol="0">
            <a:spAutoFit/>
          </a:bodyPr>
          <a:lstStyle/>
          <a:p>
            <a:pPr algn="ctr"/>
            <a:r>
              <a:rPr lang="pt-BR" sz="1100" dirty="0" smtClean="0"/>
              <a:t>Gerenciador de scripts e </a:t>
            </a:r>
            <a:r>
              <a:rPr lang="pt-BR" sz="1100" dirty="0" err="1" smtClean="0"/>
              <a:t>assets</a:t>
            </a:r>
            <a:r>
              <a:rPr lang="pt-BR" sz="1100" dirty="0" smtClean="0"/>
              <a:t>,</a:t>
            </a:r>
          </a:p>
          <a:p>
            <a:pPr algn="ctr"/>
            <a:r>
              <a:rPr lang="pt-BR" sz="1100" dirty="0" smtClean="0"/>
              <a:t>Documentação de </a:t>
            </a:r>
            <a:r>
              <a:rPr lang="pt-BR" sz="1100" dirty="0" err="1" smtClean="0"/>
              <a:t>API</a:t>
            </a:r>
            <a:endParaRPr lang="pt-BR" sz="1100" dirty="0"/>
          </a:p>
        </p:txBody>
      </p:sp>
      <p:sp>
        <p:nvSpPr>
          <p:cNvPr id="7" name="CaixaDeTexto 6"/>
          <p:cNvSpPr txBox="1"/>
          <p:nvPr/>
        </p:nvSpPr>
        <p:spPr>
          <a:xfrm>
            <a:off x="3662791" y="980728"/>
            <a:ext cx="1224136" cy="261610"/>
          </a:xfrm>
          <a:prstGeom prst="rect">
            <a:avLst/>
          </a:prstGeom>
          <a:noFill/>
          <a:ln>
            <a:solidFill>
              <a:schemeClr val="tx1"/>
            </a:solidFill>
          </a:ln>
        </p:spPr>
        <p:txBody>
          <a:bodyPr wrap="square" rtlCol="0">
            <a:spAutoFit/>
          </a:bodyPr>
          <a:lstStyle/>
          <a:p>
            <a:r>
              <a:rPr lang="pt-BR" sz="1100" dirty="0" smtClean="0"/>
              <a:t>Editor de scripts</a:t>
            </a:r>
            <a:endParaRPr lang="pt-BR" sz="1100" dirty="0"/>
          </a:p>
        </p:txBody>
      </p:sp>
      <p:sp>
        <p:nvSpPr>
          <p:cNvPr id="8" name="CaixaDeTexto 7"/>
          <p:cNvSpPr txBox="1"/>
          <p:nvPr/>
        </p:nvSpPr>
        <p:spPr>
          <a:xfrm>
            <a:off x="7956376" y="2276872"/>
            <a:ext cx="1080120" cy="938719"/>
          </a:xfrm>
          <a:prstGeom prst="rect">
            <a:avLst/>
          </a:prstGeom>
          <a:noFill/>
          <a:ln>
            <a:solidFill>
              <a:schemeClr val="tx1"/>
            </a:solidFill>
          </a:ln>
        </p:spPr>
        <p:txBody>
          <a:bodyPr wrap="square" rtlCol="0">
            <a:spAutoFit/>
          </a:bodyPr>
          <a:lstStyle/>
          <a:p>
            <a:pPr algn="ctr"/>
            <a:r>
              <a:rPr lang="pt-BR" sz="1100" dirty="0" smtClean="0"/>
              <a:t>Gerenciador de </a:t>
            </a:r>
            <a:r>
              <a:rPr lang="pt-BR" sz="1100" dirty="0"/>
              <a:t>tarefas e console de mensagens de saída </a:t>
            </a:r>
          </a:p>
        </p:txBody>
      </p:sp>
      <p:sp>
        <p:nvSpPr>
          <p:cNvPr id="10" name="CaixaDeTexto 9"/>
          <p:cNvSpPr txBox="1"/>
          <p:nvPr/>
        </p:nvSpPr>
        <p:spPr>
          <a:xfrm>
            <a:off x="29496" y="4653136"/>
            <a:ext cx="1187624" cy="769441"/>
          </a:xfrm>
          <a:prstGeom prst="rect">
            <a:avLst/>
          </a:prstGeom>
          <a:noFill/>
          <a:ln>
            <a:solidFill>
              <a:schemeClr val="tx1"/>
            </a:solidFill>
          </a:ln>
        </p:spPr>
        <p:txBody>
          <a:bodyPr wrap="square" rtlCol="0">
            <a:spAutoFit/>
          </a:bodyPr>
          <a:lstStyle/>
          <a:p>
            <a:pPr algn="ctr"/>
            <a:r>
              <a:rPr lang="pt-BR" sz="1100" dirty="0" smtClean="0"/>
              <a:t>Janela para apresentar </a:t>
            </a:r>
            <a:r>
              <a:rPr lang="pt-BR" sz="1100" dirty="0"/>
              <a:t>os resultados do processamento</a:t>
            </a:r>
          </a:p>
        </p:txBody>
      </p:sp>
      <p:sp>
        <p:nvSpPr>
          <p:cNvPr id="11" name="Seta para baixo 10"/>
          <p:cNvSpPr/>
          <p:nvPr/>
        </p:nvSpPr>
        <p:spPr>
          <a:xfrm>
            <a:off x="4238249" y="1224000"/>
            <a:ext cx="72000" cy="9720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Seta para baixo 11"/>
          <p:cNvSpPr/>
          <p:nvPr/>
        </p:nvSpPr>
        <p:spPr>
          <a:xfrm rot="16200000">
            <a:off x="1277623" y="2483874"/>
            <a:ext cx="72006" cy="2520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bg2"/>
              </a:solidFill>
            </a:endParaRPr>
          </a:p>
        </p:txBody>
      </p:sp>
      <p:sp>
        <p:nvSpPr>
          <p:cNvPr id="13" name="Seta para baixo 12"/>
          <p:cNvSpPr/>
          <p:nvPr/>
        </p:nvSpPr>
        <p:spPr>
          <a:xfrm rot="5400000">
            <a:off x="7762859" y="2528920"/>
            <a:ext cx="72000" cy="4320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Seta para baixo 13"/>
          <p:cNvSpPr/>
          <p:nvPr/>
        </p:nvSpPr>
        <p:spPr>
          <a:xfrm rot="16200000">
            <a:off x="1368000" y="4796965"/>
            <a:ext cx="72000" cy="4680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40452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1143000"/>
          </a:xfrm>
        </p:spPr>
        <p:txBody>
          <a:bodyPr/>
          <a:lstStyle/>
          <a:p>
            <a:pPr algn="ctr">
              <a:buNone/>
            </a:pPr>
            <a:r>
              <a:rPr lang="pt-BR" dirty="0" smtClean="0"/>
              <a:t>Composições de imagens</a:t>
            </a:r>
            <a:endParaRPr lang="pt-BR" dirty="0"/>
          </a:p>
        </p:txBody>
      </p:sp>
      <p:pic>
        <p:nvPicPr>
          <p:cNvPr id="4" name="Imagem 3" descr="L8_MT2015ano_Pantanal"/>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412760"/>
            <a:ext cx="3961905" cy="3961905"/>
          </a:xfrm>
          <a:prstGeom prst="rect">
            <a:avLst/>
          </a:prstGeom>
          <a:noFill/>
          <a:ln>
            <a:noFill/>
          </a:ln>
        </p:spPr>
      </p:pic>
      <p:pic>
        <p:nvPicPr>
          <p:cNvPr id="5" name="Imagem 4" descr="L8_MT2015AMJ_Pantanal"/>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6559" y="1412760"/>
            <a:ext cx="3961905" cy="3961905"/>
          </a:xfrm>
          <a:prstGeom prst="rect">
            <a:avLst/>
          </a:prstGeom>
          <a:noFill/>
          <a:ln>
            <a:noFill/>
          </a:ln>
        </p:spPr>
      </p:pic>
      <p:sp>
        <p:nvSpPr>
          <p:cNvPr id="6" name="CaixaDeTexto 5"/>
          <p:cNvSpPr txBox="1"/>
          <p:nvPr/>
        </p:nvSpPr>
        <p:spPr>
          <a:xfrm>
            <a:off x="611560" y="5589240"/>
            <a:ext cx="3240360" cy="707886"/>
          </a:xfrm>
          <a:prstGeom prst="rect">
            <a:avLst/>
          </a:prstGeom>
          <a:noFill/>
        </p:spPr>
        <p:txBody>
          <a:bodyPr wrap="square" rtlCol="0">
            <a:spAutoFit/>
          </a:bodyPr>
          <a:lstStyle/>
          <a:p>
            <a:pPr algn="ctr"/>
            <a:r>
              <a:rPr lang="pt-BR" sz="2000" dirty="0" smtClean="0"/>
              <a:t>Composição com imagens do sensor </a:t>
            </a:r>
            <a:r>
              <a:rPr lang="pt-BR" sz="2000" dirty="0" err="1" smtClean="0"/>
              <a:t>OLI</a:t>
            </a:r>
            <a:r>
              <a:rPr lang="pt-BR" sz="2000" dirty="0" smtClean="0"/>
              <a:t> para o ano 2015</a:t>
            </a:r>
            <a:endParaRPr lang="pt-BR" sz="2000" dirty="0"/>
          </a:p>
        </p:txBody>
      </p:sp>
      <p:sp>
        <p:nvSpPr>
          <p:cNvPr id="7" name="CaixaDeTexto 6"/>
          <p:cNvSpPr txBox="1"/>
          <p:nvPr/>
        </p:nvSpPr>
        <p:spPr>
          <a:xfrm>
            <a:off x="5292080" y="5589240"/>
            <a:ext cx="3240360" cy="1323439"/>
          </a:xfrm>
          <a:prstGeom prst="rect">
            <a:avLst/>
          </a:prstGeom>
          <a:noFill/>
        </p:spPr>
        <p:txBody>
          <a:bodyPr wrap="square" rtlCol="0">
            <a:spAutoFit/>
          </a:bodyPr>
          <a:lstStyle/>
          <a:p>
            <a:pPr algn="ctr"/>
            <a:r>
              <a:rPr lang="pt-BR" sz="2000" dirty="0" smtClean="0"/>
              <a:t>Composição com imagens do sensor OLI para os meses de cheia, abril a junho do ano 2015</a:t>
            </a:r>
            <a:endParaRPr lang="pt-BR" sz="2000" dirty="0"/>
          </a:p>
        </p:txBody>
      </p:sp>
    </p:spTree>
    <p:extLst>
      <p:ext uri="{BB962C8B-B14F-4D97-AF65-F5344CB8AC3E}">
        <p14:creationId xmlns:p14="http://schemas.microsoft.com/office/powerpoint/2010/main" val="4050338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86159" y="188640"/>
            <a:ext cx="7540398" cy="369332"/>
          </a:xfrm>
          <a:prstGeom prst="rect">
            <a:avLst/>
          </a:prstGeom>
          <a:noFill/>
        </p:spPr>
        <p:txBody>
          <a:bodyPr wrap="none" rtlCol="0">
            <a:spAutoFit/>
          </a:bodyPr>
          <a:lstStyle/>
          <a:p>
            <a:r>
              <a:rPr lang="pt-BR" b="1" dirty="0">
                <a:solidFill>
                  <a:srgbClr val="0000FF"/>
                </a:solidFill>
              </a:rPr>
              <a:t>MAPEANDO A HIDROGRAFIA NA REGIÃO DO MUNICÍPIO DE COCALINHO- MT</a:t>
            </a:r>
          </a:p>
        </p:txBody>
      </p:sp>
      <p:pic>
        <p:nvPicPr>
          <p:cNvPr id="8" name="Imagem 7" descr="ILHA DO BANANAL_1.JPG"/>
          <p:cNvPicPr>
            <a:picLocks noChangeAspect="1"/>
          </p:cNvPicPr>
          <p:nvPr/>
        </p:nvPicPr>
        <p:blipFill>
          <a:blip r:embed="rId2" cstate="print"/>
          <a:stretch>
            <a:fillRect/>
          </a:stretch>
        </p:blipFill>
        <p:spPr>
          <a:xfrm>
            <a:off x="0" y="1470978"/>
            <a:ext cx="9144000" cy="4478302"/>
          </a:xfrm>
          <a:prstGeom prst="rect">
            <a:avLst/>
          </a:prstGeom>
        </p:spPr>
      </p:pic>
      <p:sp>
        <p:nvSpPr>
          <p:cNvPr id="11" name="CaixaDeTexto 10"/>
          <p:cNvSpPr txBox="1"/>
          <p:nvPr/>
        </p:nvSpPr>
        <p:spPr>
          <a:xfrm>
            <a:off x="1922393" y="692696"/>
            <a:ext cx="5275803" cy="369332"/>
          </a:xfrm>
          <a:prstGeom prst="rect">
            <a:avLst/>
          </a:prstGeom>
          <a:noFill/>
        </p:spPr>
        <p:txBody>
          <a:bodyPr wrap="none" rtlCol="0">
            <a:spAutoFit/>
          </a:bodyPr>
          <a:lstStyle/>
          <a:p>
            <a:r>
              <a:rPr lang="pt-BR" dirty="0">
                <a:solidFill>
                  <a:srgbClr val="0000FF"/>
                </a:solidFill>
              </a:rPr>
              <a:t>MOSAICO OLI_2015_SEM PERÍODO DEFINIDO</a:t>
            </a:r>
          </a:p>
        </p:txBody>
      </p:sp>
      <p:sp>
        <p:nvSpPr>
          <p:cNvPr id="10" name="CaixaDeTexto 9"/>
          <p:cNvSpPr txBox="1"/>
          <p:nvPr/>
        </p:nvSpPr>
        <p:spPr>
          <a:xfrm>
            <a:off x="-9216" y="6183979"/>
            <a:ext cx="9144000" cy="646331"/>
          </a:xfrm>
          <a:prstGeom prst="rect">
            <a:avLst/>
          </a:prstGeom>
          <a:solidFill>
            <a:schemeClr val="bg1"/>
          </a:solidFill>
        </p:spPr>
        <p:txBody>
          <a:bodyPr wrap="square" rtlCol="0">
            <a:spAutoFit/>
          </a:bodyPr>
          <a:lstStyle/>
          <a:p>
            <a:pPr algn="just"/>
            <a:r>
              <a:rPr lang="pt-BR" sz="1200" dirty="0">
                <a:solidFill>
                  <a:srgbClr val="0000FF"/>
                </a:solidFill>
              </a:rPr>
              <a:t>Este slide mostra um detalhe do  mosaico OLI_2015 (composição de imagens do sensor OLI do ano de 2015 utilizando Google Earth Engine), obtido para o Estado do Mato Grosso, no ano de 2015. Observar que na geração deste mosaico, a única restrição para a geração do produto, foi o ano de 2015.</a:t>
            </a:r>
          </a:p>
        </p:txBody>
      </p:sp>
    </p:spTree>
    <p:extLst>
      <p:ext uri="{BB962C8B-B14F-4D97-AF65-F5344CB8AC3E}">
        <p14:creationId xmlns:p14="http://schemas.microsoft.com/office/powerpoint/2010/main" val="235272181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1596103" y="692696"/>
            <a:ext cx="5928225" cy="369332"/>
          </a:xfrm>
          <a:prstGeom prst="rect">
            <a:avLst/>
          </a:prstGeom>
          <a:noFill/>
        </p:spPr>
        <p:txBody>
          <a:bodyPr wrap="none" rtlCol="0">
            <a:spAutoFit/>
          </a:bodyPr>
          <a:lstStyle/>
          <a:p>
            <a:pPr algn="ctr"/>
            <a:r>
              <a:rPr lang="pt-BR" dirty="0">
                <a:solidFill>
                  <a:srgbClr val="0000FF"/>
                </a:solidFill>
              </a:rPr>
              <a:t>MOSAICO OLI_2015_PERÍODO CHEIA_(abril_maio_junho)</a:t>
            </a:r>
          </a:p>
        </p:txBody>
      </p:sp>
      <p:pic>
        <p:nvPicPr>
          <p:cNvPr id="6" name="Imagem 5" descr="ILHA DO BANANAL_2.JPG"/>
          <p:cNvPicPr>
            <a:picLocks noChangeAspect="1"/>
          </p:cNvPicPr>
          <p:nvPr/>
        </p:nvPicPr>
        <p:blipFill>
          <a:blip r:embed="rId2" cstate="print"/>
          <a:stretch>
            <a:fillRect/>
          </a:stretch>
        </p:blipFill>
        <p:spPr>
          <a:xfrm>
            <a:off x="0" y="1463544"/>
            <a:ext cx="9144000" cy="4485736"/>
          </a:xfrm>
          <a:prstGeom prst="rect">
            <a:avLst/>
          </a:prstGeom>
        </p:spPr>
      </p:pic>
      <p:sp>
        <p:nvSpPr>
          <p:cNvPr id="8" name="CaixaDeTexto 7"/>
          <p:cNvSpPr txBox="1"/>
          <p:nvPr/>
        </p:nvSpPr>
        <p:spPr>
          <a:xfrm>
            <a:off x="2644" y="6001429"/>
            <a:ext cx="9144000" cy="830997"/>
          </a:xfrm>
          <a:prstGeom prst="rect">
            <a:avLst/>
          </a:prstGeom>
          <a:solidFill>
            <a:schemeClr val="bg1"/>
          </a:solidFill>
        </p:spPr>
        <p:txBody>
          <a:bodyPr wrap="square" rtlCol="0">
            <a:spAutoFit/>
          </a:bodyPr>
          <a:lstStyle/>
          <a:p>
            <a:pPr algn="just"/>
            <a:r>
              <a:rPr lang="pt-BR" sz="1200" dirty="0">
                <a:solidFill>
                  <a:srgbClr val="0000FF"/>
                </a:solidFill>
              </a:rPr>
              <a:t>Este slide mostra um detalhe do  mosaico OLI_2015 (composição de imagens do sensor OLI do ano de 2015 utilizando Google Earth Engine), obtido para o Estado do Mato Grosso, no ano de 2015. Observar que na geração deste mosaico, as únicas restrições para a geração deste produto foram, além do ano de 2015, também a restrição para o período específico da cheia da Ilha do Bananal, MT. Este período é específico e são referentes aos meses de Abril, Maio e Junho. (favor voltar o slide e avançar).</a:t>
            </a:r>
          </a:p>
        </p:txBody>
      </p:sp>
      <p:sp>
        <p:nvSpPr>
          <p:cNvPr id="9" name="CaixaDeTexto 8"/>
          <p:cNvSpPr txBox="1"/>
          <p:nvPr/>
        </p:nvSpPr>
        <p:spPr>
          <a:xfrm>
            <a:off x="574620" y="188640"/>
            <a:ext cx="7540398" cy="369332"/>
          </a:xfrm>
          <a:prstGeom prst="rect">
            <a:avLst/>
          </a:prstGeom>
          <a:noFill/>
        </p:spPr>
        <p:txBody>
          <a:bodyPr wrap="none" rtlCol="0">
            <a:spAutoFit/>
          </a:bodyPr>
          <a:lstStyle/>
          <a:p>
            <a:r>
              <a:rPr lang="pt-BR" b="1" dirty="0">
                <a:solidFill>
                  <a:srgbClr val="0000FF"/>
                </a:solidFill>
              </a:rPr>
              <a:t>MAPEANDO A HIDROGRAFIA NA REGIÃO DO MUNICÍPIO DE COCALINHO- MT</a:t>
            </a:r>
          </a:p>
        </p:txBody>
      </p:sp>
    </p:spTree>
    <p:extLst>
      <p:ext uri="{BB962C8B-B14F-4D97-AF65-F5344CB8AC3E}">
        <p14:creationId xmlns:p14="http://schemas.microsoft.com/office/powerpoint/2010/main" val="291197045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2753595" y="188640"/>
            <a:ext cx="3621696" cy="369332"/>
          </a:xfrm>
          <a:prstGeom prst="rect">
            <a:avLst/>
          </a:prstGeom>
          <a:noFill/>
        </p:spPr>
        <p:txBody>
          <a:bodyPr wrap="none" rtlCol="0">
            <a:spAutoFit/>
          </a:bodyPr>
          <a:lstStyle/>
          <a:p>
            <a:pPr algn="ctr"/>
            <a:r>
              <a:rPr lang="pt-BR" b="1" dirty="0">
                <a:solidFill>
                  <a:srgbClr val="FF0000"/>
                </a:solidFill>
              </a:rPr>
              <a:t>MAPEANDO A HIDROGRAFIA - MT</a:t>
            </a:r>
          </a:p>
        </p:txBody>
      </p:sp>
      <p:sp>
        <p:nvSpPr>
          <p:cNvPr id="11" name="CaixaDeTexto 10"/>
          <p:cNvSpPr txBox="1"/>
          <p:nvPr/>
        </p:nvSpPr>
        <p:spPr>
          <a:xfrm>
            <a:off x="1960493" y="692696"/>
            <a:ext cx="5275803" cy="369332"/>
          </a:xfrm>
          <a:prstGeom prst="rect">
            <a:avLst/>
          </a:prstGeom>
          <a:noFill/>
        </p:spPr>
        <p:txBody>
          <a:bodyPr wrap="none" rtlCol="0">
            <a:spAutoFit/>
          </a:bodyPr>
          <a:lstStyle/>
          <a:p>
            <a:r>
              <a:rPr lang="pt-BR" dirty="0">
                <a:solidFill>
                  <a:srgbClr val="0000FF"/>
                </a:solidFill>
              </a:rPr>
              <a:t>MOSAICO OLI_2015_SEM PERÍODO DEFINIDO</a:t>
            </a:r>
          </a:p>
        </p:txBody>
      </p:sp>
      <p:sp>
        <p:nvSpPr>
          <p:cNvPr id="10" name="CaixaDeTexto 9"/>
          <p:cNvSpPr txBox="1"/>
          <p:nvPr/>
        </p:nvSpPr>
        <p:spPr>
          <a:xfrm>
            <a:off x="-9216" y="6167045"/>
            <a:ext cx="9144000" cy="646331"/>
          </a:xfrm>
          <a:prstGeom prst="rect">
            <a:avLst/>
          </a:prstGeom>
          <a:solidFill>
            <a:schemeClr val="bg1"/>
          </a:solidFill>
        </p:spPr>
        <p:txBody>
          <a:bodyPr wrap="square" rtlCol="0">
            <a:spAutoFit/>
          </a:bodyPr>
          <a:lstStyle/>
          <a:p>
            <a:pPr algn="just"/>
            <a:r>
              <a:rPr lang="pt-BR" sz="1200" dirty="0">
                <a:solidFill>
                  <a:srgbClr val="0000FF"/>
                </a:solidFill>
              </a:rPr>
              <a:t>Este slide mostra um detalhe do  mosaico OLI_2015 (composição de imagens do sensor OLI do ano de 2015 utilizando Google Earth Engine), obtido para o Estado do Mato Grosso, no ano de 2015. Observar que na geração deste mosaico, a única restrição para a geração do produto, foi o ano de 2015.</a:t>
            </a:r>
          </a:p>
        </p:txBody>
      </p:sp>
      <p:pic>
        <p:nvPicPr>
          <p:cNvPr id="6" name="Imagem 5" descr="Sintetica_mosaico_MT2015_rec.JPG"/>
          <p:cNvPicPr>
            <a:picLocks noChangeAspect="1"/>
          </p:cNvPicPr>
          <p:nvPr/>
        </p:nvPicPr>
        <p:blipFill>
          <a:blip r:embed="rId2" cstate="print"/>
          <a:stretch>
            <a:fillRect/>
          </a:stretch>
        </p:blipFill>
        <p:spPr>
          <a:xfrm>
            <a:off x="1927951" y="1128492"/>
            <a:ext cx="5264911" cy="4964804"/>
          </a:xfrm>
          <a:prstGeom prst="rect">
            <a:avLst/>
          </a:prstGeom>
        </p:spPr>
      </p:pic>
    </p:spTree>
    <p:extLst>
      <p:ext uri="{BB962C8B-B14F-4D97-AF65-F5344CB8AC3E}">
        <p14:creationId xmlns:p14="http://schemas.microsoft.com/office/powerpoint/2010/main" val="366065180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619672" y="260648"/>
            <a:ext cx="5941114" cy="369332"/>
          </a:xfrm>
          <a:prstGeom prst="rect">
            <a:avLst/>
          </a:prstGeom>
          <a:noFill/>
        </p:spPr>
        <p:txBody>
          <a:bodyPr wrap="none" rtlCol="0">
            <a:spAutoFit/>
          </a:bodyPr>
          <a:lstStyle/>
          <a:p>
            <a:pPr algn="ctr"/>
            <a:r>
              <a:rPr lang="pt-BR" dirty="0">
                <a:solidFill>
                  <a:srgbClr val="0000FF"/>
                </a:solidFill>
              </a:rPr>
              <a:t>MAPA DA DRENAGEM (OLI)_2015_SEM PERÍODO DEFINIDO</a:t>
            </a:r>
          </a:p>
        </p:txBody>
      </p:sp>
      <p:pic>
        <p:nvPicPr>
          <p:cNvPr id="5" name="Imagem 4" descr="MT_cheia2.JPG"/>
          <p:cNvPicPr>
            <a:picLocks noChangeAspect="1"/>
          </p:cNvPicPr>
          <p:nvPr/>
        </p:nvPicPr>
        <p:blipFill>
          <a:blip r:embed="rId2" cstate="print"/>
          <a:stretch>
            <a:fillRect/>
          </a:stretch>
        </p:blipFill>
        <p:spPr>
          <a:xfrm>
            <a:off x="0" y="1190724"/>
            <a:ext cx="9144000" cy="4476551"/>
          </a:xfrm>
          <a:prstGeom prst="rect">
            <a:avLst/>
          </a:prstGeom>
        </p:spPr>
      </p:pic>
      <p:sp>
        <p:nvSpPr>
          <p:cNvPr id="6" name="CaixaDeTexto 5"/>
          <p:cNvSpPr txBox="1"/>
          <p:nvPr/>
        </p:nvSpPr>
        <p:spPr>
          <a:xfrm>
            <a:off x="2140765" y="692696"/>
            <a:ext cx="4828758" cy="369332"/>
          </a:xfrm>
          <a:prstGeom prst="rect">
            <a:avLst/>
          </a:prstGeom>
          <a:noFill/>
        </p:spPr>
        <p:txBody>
          <a:bodyPr wrap="none" rtlCol="0">
            <a:spAutoFit/>
          </a:bodyPr>
          <a:lstStyle/>
          <a:p>
            <a:pPr algn="ctr"/>
            <a:r>
              <a:rPr lang="pt-BR" dirty="0">
                <a:solidFill>
                  <a:srgbClr val="0000FF"/>
                </a:solidFill>
              </a:rPr>
              <a:t>LÂMINA DE ÁGUA DA DRENAGEM = </a:t>
            </a:r>
            <a:r>
              <a:rPr lang="pt-BR" b="1" dirty="0">
                <a:solidFill>
                  <a:srgbClr val="0000FF"/>
                </a:solidFill>
              </a:rPr>
              <a:t>8.343 Km²</a:t>
            </a:r>
            <a:endParaRPr lang="pt-BR" b="1" dirty="0"/>
          </a:p>
        </p:txBody>
      </p:sp>
      <p:sp>
        <p:nvSpPr>
          <p:cNvPr id="8" name="CaixaDeTexto 7"/>
          <p:cNvSpPr txBox="1"/>
          <p:nvPr/>
        </p:nvSpPr>
        <p:spPr>
          <a:xfrm>
            <a:off x="-9216" y="6167045"/>
            <a:ext cx="9144000" cy="646331"/>
          </a:xfrm>
          <a:prstGeom prst="rect">
            <a:avLst/>
          </a:prstGeom>
          <a:solidFill>
            <a:schemeClr val="bg1"/>
          </a:solidFill>
        </p:spPr>
        <p:txBody>
          <a:bodyPr wrap="square" rtlCol="0">
            <a:spAutoFit/>
          </a:bodyPr>
          <a:lstStyle/>
          <a:p>
            <a:pPr algn="just"/>
            <a:r>
              <a:rPr lang="pt-BR" sz="1200" dirty="0">
                <a:solidFill>
                  <a:srgbClr val="0000FF"/>
                </a:solidFill>
              </a:rPr>
              <a:t>Este slide mostra o mapa da Hidrografia do Estado do Mato Grosso obtido através da classificação do  mosaico OLI_2015, obtido para o Mato Grosso, no ano de 2015. Observar que na geração deste mapeamento da hidrografia, a única restrição para a geração do mapa, foi o ano de 2015. A lâmina de água desta drenagem sem período definido é de </a:t>
            </a:r>
            <a:r>
              <a:rPr lang="pt-BR" sz="1200" b="1" dirty="0">
                <a:solidFill>
                  <a:srgbClr val="0000FF"/>
                </a:solidFill>
              </a:rPr>
              <a:t>8.343 Km²</a:t>
            </a:r>
          </a:p>
        </p:txBody>
      </p:sp>
    </p:spTree>
    <p:extLst>
      <p:ext uri="{BB962C8B-B14F-4D97-AF65-F5344CB8AC3E}">
        <p14:creationId xmlns:p14="http://schemas.microsoft.com/office/powerpoint/2010/main" val="42421469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1074" name="Picture 2" descr="C:\Temp\MATO_GROSSO_QUEIMADAS\Parque_das_Emas_12agosto2010_1.gif"/>
          <p:cNvPicPr>
            <a:picLocks noChangeAspect="1" noChangeArrowheads="1"/>
          </p:cNvPicPr>
          <p:nvPr/>
        </p:nvPicPr>
        <p:blipFill>
          <a:blip r:embed="rId2" cstate="print"/>
          <a:srcRect/>
          <a:stretch>
            <a:fillRect/>
          </a:stretch>
        </p:blipFill>
        <p:spPr bwMode="auto">
          <a:xfrm>
            <a:off x="756000" y="324000"/>
            <a:ext cx="8382000" cy="5864225"/>
          </a:xfrm>
          <a:prstGeom prst="rect">
            <a:avLst/>
          </a:prstGeom>
          <a:noFill/>
        </p:spPr>
      </p:pic>
      <p:sp>
        <p:nvSpPr>
          <p:cNvPr id="771075" name="Text Box 3"/>
          <p:cNvSpPr txBox="1">
            <a:spLocks noChangeArrowheads="1"/>
          </p:cNvSpPr>
          <p:nvPr/>
        </p:nvSpPr>
        <p:spPr bwMode="auto">
          <a:xfrm>
            <a:off x="1800000" y="720000"/>
            <a:ext cx="6336704" cy="461665"/>
          </a:xfrm>
          <a:prstGeom prst="rect">
            <a:avLst/>
          </a:prstGeom>
          <a:noFill/>
          <a:ln w="12700" cap="sq">
            <a:noFill/>
            <a:miter lim="800000"/>
            <a:headEnd type="none" w="sm" len="sm"/>
            <a:tailEnd type="none" w="sm" len="sm"/>
          </a:ln>
          <a:effectLst/>
        </p:spPr>
        <p:txBody>
          <a:bodyPr wrap="square">
            <a:spAutoFit/>
          </a:bodyPr>
          <a:lstStyle/>
          <a:p>
            <a:pPr algn="l"/>
            <a:r>
              <a:rPr lang="pt-BR" dirty="0">
                <a:solidFill>
                  <a:srgbClr val="FFFF00"/>
                </a:solidFill>
              </a:rPr>
              <a:t>Parque  das  Emas – TO em 12 de agosto de 2010</a:t>
            </a:r>
          </a:p>
        </p:txBody>
      </p:sp>
      <p:sp>
        <p:nvSpPr>
          <p:cNvPr id="5" name="CaixaDeTexto 4"/>
          <p:cNvSpPr txBox="1"/>
          <p:nvPr/>
        </p:nvSpPr>
        <p:spPr>
          <a:xfrm>
            <a:off x="9525" y="6239053"/>
            <a:ext cx="9108504" cy="461665"/>
          </a:xfrm>
          <a:prstGeom prst="rect">
            <a:avLst/>
          </a:prstGeom>
          <a:solidFill>
            <a:schemeClr val="bg1"/>
          </a:solidFill>
        </p:spPr>
        <p:txBody>
          <a:bodyPr wrap="square" rtlCol="0">
            <a:spAutoFit/>
          </a:bodyPr>
          <a:lstStyle/>
          <a:p>
            <a:pPr algn="just"/>
            <a:r>
              <a:rPr lang="pt-BR" sz="1200" dirty="0" smtClean="0">
                <a:solidFill>
                  <a:srgbClr val="0000FF"/>
                </a:solidFill>
              </a:rPr>
              <a:t>Este slide mostra uma imagem diária MODIS do dia 12 de agosto de 2010. Observar a área do Parque Nacional das Emas, em Tocantins, conforme polígono amarelo acima. A imagem do dia 12 de agosto, mostra a área do Parque, um dia antes da ocorrência da queimada. </a:t>
            </a:r>
          </a:p>
        </p:txBody>
      </p:sp>
      <p:sp>
        <p:nvSpPr>
          <p:cNvPr id="6" name="CaixaDeTexto 5"/>
          <p:cNvSpPr txBox="1"/>
          <p:nvPr/>
        </p:nvSpPr>
        <p:spPr>
          <a:xfrm>
            <a:off x="3718820" y="1988840"/>
            <a:ext cx="2999539" cy="646331"/>
          </a:xfrm>
          <a:prstGeom prst="rect">
            <a:avLst/>
          </a:prstGeom>
          <a:noFill/>
        </p:spPr>
        <p:txBody>
          <a:bodyPr wrap="none" rtlCol="0">
            <a:spAutoFit/>
          </a:bodyPr>
          <a:lstStyle/>
          <a:p>
            <a:pPr algn="ctr"/>
            <a:r>
              <a:rPr lang="pt-BR" sz="1800" dirty="0" smtClean="0">
                <a:solidFill>
                  <a:srgbClr val="FFFF00"/>
                </a:solidFill>
              </a:rPr>
              <a:t>Um dia antes da queimada</a:t>
            </a:r>
          </a:p>
          <a:p>
            <a:r>
              <a:rPr lang="pt-BR" sz="1800" dirty="0" smtClean="0">
                <a:solidFill>
                  <a:srgbClr val="FFFF00"/>
                </a:solidFill>
              </a:rPr>
              <a:t> </a:t>
            </a:r>
            <a:r>
              <a:rPr lang="pt-BR" sz="1800" dirty="0">
                <a:solidFill>
                  <a:srgbClr val="FFFF00"/>
                </a:solidFill>
              </a:rPr>
              <a:t>no Parque Nacional das Emas</a:t>
            </a:r>
          </a:p>
        </p:txBody>
      </p:sp>
    </p:spTree>
    <p:extLst>
      <p:ext uri="{BB962C8B-B14F-4D97-AF65-F5344CB8AC3E}">
        <p14:creationId xmlns:p14="http://schemas.microsoft.com/office/powerpoint/2010/main" val="3087895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2758531" y="188640"/>
            <a:ext cx="3621697" cy="369332"/>
          </a:xfrm>
          <a:prstGeom prst="rect">
            <a:avLst/>
          </a:prstGeom>
          <a:noFill/>
        </p:spPr>
        <p:txBody>
          <a:bodyPr wrap="none" rtlCol="0">
            <a:spAutoFit/>
          </a:bodyPr>
          <a:lstStyle/>
          <a:p>
            <a:pPr algn="ctr"/>
            <a:r>
              <a:rPr lang="pt-BR" b="1" dirty="0">
                <a:solidFill>
                  <a:srgbClr val="FF0000"/>
                </a:solidFill>
              </a:rPr>
              <a:t>MAPEANDO A HIDROGRAFIA - MT</a:t>
            </a:r>
          </a:p>
        </p:txBody>
      </p:sp>
      <p:sp>
        <p:nvSpPr>
          <p:cNvPr id="10" name="CaixaDeTexto 9"/>
          <p:cNvSpPr txBox="1"/>
          <p:nvPr/>
        </p:nvSpPr>
        <p:spPr>
          <a:xfrm>
            <a:off x="-17462" y="6021288"/>
            <a:ext cx="9144000" cy="830997"/>
          </a:xfrm>
          <a:prstGeom prst="rect">
            <a:avLst/>
          </a:prstGeom>
          <a:solidFill>
            <a:schemeClr val="bg1"/>
          </a:solidFill>
        </p:spPr>
        <p:txBody>
          <a:bodyPr wrap="square" rtlCol="0">
            <a:spAutoFit/>
          </a:bodyPr>
          <a:lstStyle/>
          <a:p>
            <a:pPr algn="just"/>
            <a:r>
              <a:rPr lang="pt-BR" sz="1200" dirty="0">
                <a:solidFill>
                  <a:srgbClr val="0000FF"/>
                </a:solidFill>
              </a:rPr>
              <a:t>Este slide mostra um detalhe do  mosaico OLI_2015 (composição de imagens do sensor OLI do ano de 2015 utilizando Google Earth Engine), obtido para o Estado do Mato Grosso, no ano de 2015. Observar que na geração deste mosaico, as únicas restrições para a geração do produto, foram, além do ano de 2015, também a restrição para o período específico da cheia na Ilha do Bananal e do Pantanal, MT. Este período é específico e são referentes aos meses de Abril, Maio e Junho.</a:t>
            </a:r>
          </a:p>
        </p:txBody>
      </p:sp>
      <p:pic>
        <p:nvPicPr>
          <p:cNvPr id="7" name="Imagem 6" descr="Sintetica_mosaico_MT2015_AMJ_rec.JPG"/>
          <p:cNvPicPr>
            <a:picLocks noChangeAspect="1"/>
          </p:cNvPicPr>
          <p:nvPr/>
        </p:nvPicPr>
        <p:blipFill>
          <a:blip r:embed="rId2" cstate="print"/>
          <a:stretch>
            <a:fillRect/>
          </a:stretch>
        </p:blipFill>
        <p:spPr>
          <a:xfrm>
            <a:off x="1707095" y="1090622"/>
            <a:ext cx="5313177" cy="4930666"/>
          </a:xfrm>
          <a:prstGeom prst="rect">
            <a:avLst/>
          </a:prstGeom>
        </p:spPr>
      </p:pic>
      <p:sp>
        <p:nvSpPr>
          <p:cNvPr id="9" name="CaixaDeTexto 8"/>
          <p:cNvSpPr txBox="1"/>
          <p:nvPr/>
        </p:nvSpPr>
        <p:spPr>
          <a:xfrm>
            <a:off x="1596103" y="692696"/>
            <a:ext cx="5928225" cy="369332"/>
          </a:xfrm>
          <a:prstGeom prst="rect">
            <a:avLst/>
          </a:prstGeom>
          <a:noFill/>
        </p:spPr>
        <p:txBody>
          <a:bodyPr wrap="none" rtlCol="0">
            <a:spAutoFit/>
          </a:bodyPr>
          <a:lstStyle/>
          <a:p>
            <a:pPr algn="ctr"/>
            <a:r>
              <a:rPr lang="pt-BR" dirty="0">
                <a:solidFill>
                  <a:srgbClr val="0000FF"/>
                </a:solidFill>
              </a:rPr>
              <a:t>MOSAICO OLI_2015_PERÍODO CHEIA_(abril_maio_junho)</a:t>
            </a:r>
          </a:p>
        </p:txBody>
      </p:sp>
    </p:spTree>
    <p:extLst>
      <p:ext uri="{BB962C8B-B14F-4D97-AF65-F5344CB8AC3E}">
        <p14:creationId xmlns:p14="http://schemas.microsoft.com/office/powerpoint/2010/main" val="134482709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36376" y="260648"/>
            <a:ext cx="9205019" cy="461665"/>
          </a:xfrm>
          <a:prstGeom prst="rect">
            <a:avLst/>
          </a:prstGeom>
          <a:noFill/>
        </p:spPr>
        <p:txBody>
          <a:bodyPr wrap="none" rtlCol="0">
            <a:spAutoFit/>
          </a:bodyPr>
          <a:lstStyle/>
          <a:p>
            <a:pPr algn="ctr"/>
            <a:r>
              <a:rPr lang="pt-BR" dirty="0">
                <a:solidFill>
                  <a:srgbClr val="0000FF"/>
                </a:solidFill>
              </a:rPr>
              <a:t>MAPA DA DRENAGEM (OLI)_PERÍODO CHEIA_(abril_maio_junho)</a:t>
            </a:r>
          </a:p>
        </p:txBody>
      </p:sp>
      <p:pic>
        <p:nvPicPr>
          <p:cNvPr id="7" name="Imagem 6" descr="MT_cheia1.JPG"/>
          <p:cNvPicPr>
            <a:picLocks noChangeAspect="1"/>
          </p:cNvPicPr>
          <p:nvPr/>
        </p:nvPicPr>
        <p:blipFill>
          <a:blip r:embed="rId2" cstate="print"/>
          <a:srcRect l="21151" r="23128"/>
          <a:stretch>
            <a:fillRect/>
          </a:stretch>
        </p:blipFill>
        <p:spPr>
          <a:xfrm>
            <a:off x="1422698" y="1016315"/>
            <a:ext cx="5742826" cy="4906070"/>
          </a:xfrm>
          <a:prstGeom prst="rect">
            <a:avLst/>
          </a:prstGeom>
        </p:spPr>
      </p:pic>
      <p:sp>
        <p:nvSpPr>
          <p:cNvPr id="5" name="CaixaDeTexto 4"/>
          <p:cNvSpPr txBox="1"/>
          <p:nvPr/>
        </p:nvSpPr>
        <p:spPr>
          <a:xfrm>
            <a:off x="1619672" y="692696"/>
            <a:ext cx="6120680" cy="646331"/>
          </a:xfrm>
          <a:prstGeom prst="rect">
            <a:avLst/>
          </a:prstGeom>
          <a:noFill/>
        </p:spPr>
        <p:txBody>
          <a:bodyPr wrap="square" rtlCol="0">
            <a:spAutoFit/>
          </a:bodyPr>
          <a:lstStyle/>
          <a:p>
            <a:r>
              <a:rPr lang="pt-BR" dirty="0">
                <a:solidFill>
                  <a:srgbClr val="0000FF"/>
                </a:solidFill>
              </a:rPr>
              <a:t>LÂMINA DE ÁGUA DA DRENAGEM = </a:t>
            </a:r>
            <a:r>
              <a:rPr lang="pt-BR" b="1" dirty="0">
                <a:solidFill>
                  <a:srgbClr val="0000FF"/>
                </a:solidFill>
              </a:rPr>
              <a:t>17.419 Km² (Dif. = 48%) </a:t>
            </a:r>
          </a:p>
          <a:p>
            <a:pPr algn="ctr"/>
            <a:endParaRPr lang="pt-BR" b="1" dirty="0"/>
          </a:p>
        </p:txBody>
      </p:sp>
      <p:sp>
        <p:nvSpPr>
          <p:cNvPr id="9" name="CaixaDeTexto 8"/>
          <p:cNvSpPr txBox="1"/>
          <p:nvPr/>
        </p:nvSpPr>
        <p:spPr>
          <a:xfrm>
            <a:off x="-17462" y="5877272"/>
            <a:ext cx="9144000" cy="1015663"/>
          </a:xfrm>
          <a:prstGeom prst="rect">
            <a:avLst/>
          </a:prstGeom>
          <a:solidFill>
            <a:schemeClr val="bg1"/>
          </a:solidFill>
        </p:spPr>
        <p:txBody>
          <a:bodyPr wrap="square" rtlCol="0">
            <a:spAutoFit/>
          </a:bodyPr>
          <a:lstStyle/>
          <a:p>
            <a:pPr algn="just"/>
            <a:r>
              <a:rPr lang="pt-BR" sz="1200" dirty="0">
                <a:solidFill>
                  <a:srgbClr val="0000FF"/>
                </a:solidFill>
              </a:rPr>
              <a:t>Este slide mostra o mapa da Hidrografia do Estado do Mato Grosso obtido através da classificação do  mosaico OLI_2015, obtido para o Mato Grosso, no ano de 2015. Observar que na geração deste mapa da hidrografia, a única restrição para a geração deste mapa foi a restrição do período da cheia na Ilha do Bananal, MT, referente aos meses de Abril, Maio e Junho. (favor voltar o slide e avançar). A lâmina de água desta drenagem da cheia (Abril, Maio, Junho) é de </a:t>
            </a:r>
            <a:r>
              <a:rPr lang="pt-BR" sz="1200" b="1" dirty="0">
                <a:solidFill>
                  <a:srgbClr val="0000FF"/>
                </a:solidFill>
              </a:rPr>
              <a:t>17.419 Km². A diferença é de 48%.</a:t>
            </a:r>
            <a:r>
              <a:rPr lang="pt-BR" sz="1200" dirty="0">
                <a:solidFill>
                  <a:srgbClr val="0000FF"/>
                </a:solidFill>
              </a:rPr>
              <a:t> A lâmina de água da drenagem sem período definido é de </a:t>
            </a:r>
            <a:r>
              <a:rPr lang="pt-BR" sz="1200" b="1" dirty="0">
                <a:solidFill>
                  <a:srgbClr val="0000FF"/>
                </a:solidFill>
              </a:rPr>
              <a:t>8.343 Km².</a:t>
            </a:r>
            <a:endParaRPr lang="pt-BR" sz="1200" dirty="0">
              <a:solidFill>
                <a:srgbClr val="0000FF"/>
              </a:solidFill>
            </a:endParaRPr>
          </a:p>
        </p:txBody>
      </p:sp>
    </p:spTree>
    <p:extLst>
      <p:ext uri="{BB962C8B-B14F-4D97-AF65-F5344CB8AC3E}">
        <p14:creationId xmlns:p14="http://schemas.microsoft.com/office/powerpoint/2010/main" val="52688294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47459" name="Text Box 3"/>
          <p:cNvSpPr txBox="1">
            <a:spLocks noChangeArrowheads="1"/>
          </p:cNvSpPr>
          <p:nvPr/>
        </p:nvSpPr>
        <p:spPr bwMode="auto">
          <a:xfrm>
            <a:off x="0" y="1989138"/>
            <a:ext cx="9144000" cy="1454244"/>
          </a:xfrm>
          <a:prstGeom prst="rect">
            <a:avLst/>
          </a:prstGeom>
          <a:noFill/>
          <a:ln w="12700" cap="sq">
            <a:noFill/>
            <a:miter lim="800000"/>
            <a:headEnd type="none" w="sm" len="sm"/>
            <a:tailEnd type="none" w="sm" len="sm"/>
          </a:ln>
        </p:spPr>
        <p:txBody>
          <a:bodyPr>
            <a:spAutoFit/>
          </a:bodyPr>
          <a:lstStyle/>
          <a:p>
            <a:pPr algn="ctr">
              <a:lnSpc>
                <a:spcPct val="150000"/>
              </a:lnSpc>
            </a:pPr>
            <a:r>
              <a:rPr lang="pt-BR" b="1" dirty="0">
                <a:solidFill>
                  <a:srgbClr val="0000CC"/>
                </a:solidFill>
              </a:rPr>
              <a:t>METODOLOGIA  DO  PROJETO  PANAMAZONIA II</a:t>
            </a:r>
          </a:p>
          <a:p>
            <a:pPr algn="ctr">
              <a:lnSpc>
                <a:spcPct val="150000"/>
              </a:lnSpc>
            </a:pPr>
            <a:r>
              <a:rPr lang="pt-BR" sz="2300" dirty="0" smtClean="0">
                <a:solidFill>
                  <a:srgbClr val="0000CC"/>
                </a:solidFill>
              </a:rPr>
              <a:t>Uso do Google Earth Engine, para adquirir novos mosaicos direcionados.</a:t>
            </a:r>
          </a:p>
          <a:p>
            <a:pPr algn="ctr">
              <a:lnSpc>
                <a:spcPct val="150000"/>
              </a:lnSpc>
            </a:pPr>
            <a:r>
              <a:rPr lang="pt-BR" dirty="0" smtClean="0">
                <a:solidFill>
                  <a:srgbClr val="0000CC"/>
                </a:solidFill>
              </a:rPr>
              <a:t>Mapeamento das cicatrizes de queimadas: Sobre Mosaicos OLI e MODIS _8dias</a:t>
            </a:r>
            <a:endParaRPr lang="pt-BR" dirty="0">
              <a:solidFill>
                <a:srgbClr val="0000CC"/>
              </a:solidFill>
            </a:endParaRPr>
          </a:p>
        </p:txBody>
      </p:sp>
      <p:sp>
        <p:nvSpPr>
          <p:cNvPr id="5" name="CaixaDeTexto 4"/>
          <p:cNvSpPr txBox="1"/>
          <p:nvPr/>
        </p:nvSpPr>
        <p:spPr>
          <a:xfrm>
            <a:off x="11111" y="5260650"/>
            <a:ext cx="9144000" cy="1569660"/>
          </a:xfrm>
          <a:prstGeom prst="rect">
            <a:avLst/>
          </a:prstGeom>
          <a:solidFill>
            <a:schemeClr val="bg1"/>
          </a:solidFill>
        </p:spPr>
        <p:txBody>
          <a:bodyPr wrap="square" rtlCol="0">
            <a:spAutoFit/>
          </a:bodyPr>
          <a:lstStyle/>
          <a:p>
            <a:pPr algn="just"/>
            <a:r>
              <a:rPr lang="pt-BR" sz="1200" dirty="0" smtClean="0">
                <a:solidFill>
                  <a:srgbClr val="1121B9"/>
                </a:solidFill>
              </a:rPr>
              <a:t>Os slides seguintes utilizam dos avanços tecnológicos das imagens de satélite para monitorar as cicatrizes de queimadas sobre os novos produtos de satélite, como mosaico OLI (da plataforma da </a:t>
            </a:r>
            <a:r>
              <a:rPr lang="pt-BR" sz="1200" dirty="0">
                <a:solidFill>
                  <a:srgbClr val="1121B9"/>
                </a:solidFill>
              </a:rPr>
              <a:t>G</a:t>
            </a:r>
            <a:r>
              <a:rPr lang="pt-BR" sz="1200" dirty="0" smtClean="0">
                <a:solidFill>
                  <a:srgbClr val="1121B9"/>
                </a:solidFill>
              </a:rPr>
              <a:t>oogle </a:t>
            </a:r>
            <a:r>
              <a:rPr lang="pt-BR" sz="1200" dirty="0">
                <a:solidFill>
                  <a:srgbClr val="1121B9"/>
                </a:solidFill>
              </a:rPr>
              <a:t>E</a:t>
            </a:r>
            <a:r>
              <a:rPr lang="pt-BR" sz="1200" dirty="0" smtClean="0">
                <a:solidFill>
                  <a:srgbClr val="1121B9"/>
                </a:solidFill>
              </a:rPr>
              <a:t>arth </a:t>
            </a:r>
            <a:r>
              <a:rPr lang="pt-BR" sz="1200" dirty="0">
                <a:solidFill>
                  <a:srgbClr val="1121B9"/>
                </a:solidFill>
              </a:rPr>
              <a:t>E</a:t>
            </a:r>
            <a:r>
              <a:rPr lang="pt-BR" sz="1200" dirty="0" smtClean="0">
                <a:solidFill>
                  <a:srgbClr val="1121B9"/>
                </a:solidFill>
              </a:rPr>
              <a:t>ngine) e também dos mosaicos disponíveis de 8 dias das imagens MODIS.</a:t>
            </a:r>
            <a:r>
              <a:rPr lang="pt-BR" sz="1200" dirty="0">
                <a:solidFill>
                  <a:srgbClr val="0000FF"/>
                </a:solidFill>
              </a:rPr>
              <a:t> </a:t>
            </a:r>
            <a:r>
              <a:rPr lang="pt-BR" sz="1200" dirty="0" smtClean="0">
                <a:solidFill>
                  <a:srgbClr val="0000FF"/>
                </a:solidFill>
              </a:rPr>
              <a:t>Observar </a:t>
            </a:r>
            <a:r>
              <a:rPr lang="pt-BR" sz="1200" dirty="0">
                <a:solidFill>
                  <a:srgbClr val="0000FF"/>
                </a:solidFill>
              </a:rPr>
              <a:t>que na geração do mosaico OLI de </a:t>
            </a:r>
            <a:r>
              <a:rPr lang="pt-BR" sz="1200" dirty="0" smtClean="0">
                <a:solidFill>
                  <a:srgbClr val="0000FF"/>
                </a:solidFill>
              </a:rPr>
              <a:t>setembro </a:t>
            </a:r>
            <a:r>
              <a:rPr lang="pt-BR" sz="1200" dirty="0">
                <a:solidFill>
                  <a:srgbClr val="0000FF"/>
                </a:solidFill>
              </a:rPr>
              <a:t>de 2015, pixel de 30m, </a:t>
            </a:r>
            <a:r>
              <a:rPr lang="pt-BR" sz="1200" dirty="0" smtClean="0">
                <a:solidFill>
                  <a:srgbClr val="0000FF"/>
                </a:solidFill>
              </a:rPr>
              <a:t>omitem-se </a:t>
            </a:r>
            <a:r>
              <a:rPr lang="pt-BR" sz="1200" dirty="0">
                <a:solidFill>
                  <a:srgbClr val="0000FF"/>
                </a:solidFill>
              </a:rPr>
              <a:t>cicatrizes de queimadas</a:t>
            </a:r>
            <a:r>
              <a:rPr lang="pt-BR" sz="1200" dirty="0" smtClean="0">
                <a:solidFill>
                  <a:srgbClr val="0000FF"/>
                </a:solidFill>
              </a:rPr>
              <a:t>. Por outro lado, observar </a:t>
            </a:r>
            <a:r>
              <a:rPr lang="pt-BR" sz="1200" dirty="0">
                <a:solidFill>
                  <a:srgbClr val="0000FF"/>
                </a:solidFill>
              </a:rPr>
              <a:t>que na geração do mosaico </a:t>
            </a:r>
            <a:r>
              <a:rPr lang="pt-BR" sz="1200" dirty="0" smtClean="0">
                <a:solidFill>
                  <a:srgbClr val="0000FF"/>
                </a:solidFill>
              </a:rPr>
              <a:t>MODIS_8dias de setembro de </a:t>
            </a:r>
            <a:r>
              <a:rPr lang="pt-BR" sz="1200" dirty="0">
                <a:solidFill>
                  <a:srgbClr val="0000FF"/>
                </a:solidFill>
              </a:rPr>
              <a:t>2015, pixel de 250 </a:t>
            </a:r>
            <a:r>
              <a:rPr lang="pt-BR" sz="1200" dirty="0" smtClean="0">
                <a:solidFill>
                  <a:srgbClr val="0000FF"/>
                </a:solidFill>
              </a:rPr>
              <a:t>m (</a:t>
            </a:r>
            <a:r>
              <a:rPr lang="pt-BR" sz="1200" b="1" dirty="0" smtClean="0">
                <a:solidFill>
                  <a:srgbClr val="0000FF"/>
                </a:solidFill>
              </a:rPr>
              <a:t>mesma época</a:t>
            </a:r>
            <a:r>
              <a:rPr lang="pt-BR" sz="1200" dirty="0" smtClean="0">
                <a:solidFill>
                  <a:srgbClr val="0000FF"/>
                </a:solidFill>
              </a:rPr>
              <a:t>), </a:t>
            </a:r>
            <a:r>
              <a:rPr lang="pt-BR" sz="1200" dirty="0">
                <a:solidFill>
                  <a:srgbClr val="0000FF"/>
                </a:solidFill>
              </a:rPr>
              <a:t>aparecem mais cicatrizes de queimadas, quando comparado com o mosaico OLI de </a:t>
            </a:r>
            <a:r>
              <a:rPr lang="pt-BR" sz="1200" dirty="0" smtClean="0">
                <a:solidFill>
                  <a:srgbClr val="0000FF"/>
                </a:solidFill>
              </a:rPr>
              <a:t>setembro </a:t>
            </a:r>
            <a:r>
              <a:rPr lang="pt-BR" sz="1200" dirty="0">
                <a:solidFill>
                  <a:srgbClr val="0000FF"/>
                </a:solidFill>
              </a:rPr>
              <a:t>de 2015, pixel de 30m</a:t>
            </a:r>
            <a:r>
              <a:rPr lang="pt-BR" sz="1200" dirty="0" smtClean="0">
                <a:solidFill>
                  <a:srgbClr val="0000FF"/>
                </a:solidFill>
              </a:rPr>
              <a:t>. Analisando os resultados dos dois mosaicos OLI e MODIS_8dias, pode-se concluir que no mosaico OLI existe um período de 30 dias para o sistema escolher os melhores pixels, neste caso , ele parece desconsiderar os pixels onde ocorreu queimadas... Ao passo que no mosaico MODIS de 8 dias, como o range de escolha é de apenas 8 dias, o sistema é obrigado a escolher mais pixels de queimadas. </a:t>
            </a:r>
            <a:endParaRPr lang="pt-BR" sz="1200" dirty="0" smtClean="0">
              <a:solidFill>
                <a:srgbClr val="1121B9"/>
              </a:solidFill>
            </a:endParaRPr>
          </a:p>
        </p:txBody>
      </p:sp>
    </p:spTree>
    <p:extLst>
      <p:ext uri="{BB962C8B-B14F-4D97-AF65-F5344CB8AC3E}">
        <p14:creationId xmlns:p14="http://schemas.microsoft.com/office/powerpoint/2010/main" val="1685283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Sintetica_mosaico_2015_30m_set.JPG"/>
          <p:cNvPicPr>
            <a:picLocks noChangeAspect="1"/>
          </p:cNvPicPr>
          <p:nvPr/>
        </p:nvPicPr>
        <p:blipFill>
          <a:blip r:embed="rId2" cstate="print"/>
          <a:srcRect t="1465" b="1953"/>
          <a:stretch>
            <a:fillRect/>
          </a:stretch>
        </p:blipFill>
        <p:spPr>
          <a:xfrm>
            <a:off x="719279" y="-29562"/>
            <a:ext cx="6969443" cy="6408327"/>
          </a:xfrm>
          <a:prstGeom prst="rect">
            <a:avLst/>
          </a:prstGeom>
        </p:spPr>
      </p:pic>
      <p:sp>
        <p:nvSpPr>
          <p:cNvPr id="8" name="CaixaDeTexto 7"/>
          <p:cNvSpPr txBox="1"/>
          <p:nvPr/>
        </p:nvSpPr>
        <p:spPr>
          <a:xfrm>
            <a:off x="3635896" y="260648"/>
            <a:ext cx="5394362" cy="369332"/>
          </a:xfrm>
          <a:prstGeom prst="rect">
            <a:avLst/>
          </a:prstGeom>
          <a:noFill/>
        </p:spPr>
        <p:txBody>
          <a:bodyPr wrap="none" rtlCol="0">
            <a:spAutoFit/>
          </a:bodyPr>
          <a:lstStyle/>
          <a:p>
            <a:r>
              <a:rPr lang="pt-BR" sz="1800" dirty="0" smtClean="0">
                <a:solidFill>
                  <a:srgbClr val="FF0000"/>
                </a:solidFill>
              </a:rPr>
              <a:t>OBSERVAÇÃO DAS CICATRIZES DE QUEIMADAS</a:t>
            </a:r>
            <a:endParaRPr lang="pt-BR" sz="1800" dirty="0">
              <a:solidFill>
                <a:srgbClr val="FF0000"/>
              </a:solidFill>
            </a:endParaRPr>
          </a:p>
        </p:txBody>
      </p:sp>
      <p:sp>
        <p:nvSpPr>
          <p:cNvPr id="9" name="CaixaDeTexto 8"/>
          <p:cNvSpPr txBox="1"/>
          <p:nvPr/>
        </p:nvSpPr>
        <p:spPr>
          <a:xfrm>
            <a:off x="4788024" y="548680"/>
            <a:ext cx="3986989" cy="830997"/>
          </a:xfrm>
          <a:prstGeom prst="rect">
            <a:avLst/>
          </a:prstGeom>
          <a:noFill/>
        </p:spPr>
        <p:txBody>
          <a:bodyPr wrap="none" rtlCol="0">
            <a:spAutoFit/>
          </a:bodyPr>
          <a:lstStyle/>
          <a:p>
            <a:r>
              <a:rPr lang="pt-BR" dirty="0" smtClean="0">
                <a:solidFill>
                  <a:srgbClr val="000000"/>
                </a:solidFill>
              </a:rPr>
              <a:t>Mosaico (OLI) Setembro 2015</a:t>
            </a:r>
          </a:p>
          <a:p>
            <a:pPr algn="ctr"/>
            <a:r>
              <a:rPr lang="pt-BR" dirty="0" smtClean="0">
                <a:solidFill>
                  <a:srgbClr val="000000"/>
                </a:solidFill>
              </a:rPr>
              <a:t>Pixel de 30m</a:t>
            </a:r>
            <a:endParaRPr lang="pt-BR" dirty="0">
              <a:solidFill>
                <a:srgbClr val="000000"/>
              </a:solidFill>
            </a:endParaRPr>
          </a:p>
        </p:txBody>
      </p:sp>
      <p:sp>
        <p:nvSpPr>
          <p:cNvPr id="5" name="CaixaDeTexto 4"/>
          <p:cNvSpPr txBox="1"/>
          <p:nvPr/>
        </p:nvSpPr>
        <p:spPr>
          <a:xfrm>
            <a:off x="0" y="6309320"/>
            <a:ext cx="9144000" cy="461665"/>
          </a:xfrm>
          <a:prstGeom prst="rect">
            <a:avLst/>
          </a:prstGeom>
          <a:solidFill>
            <a:schemeClr val="bg1"/>
          </a:solidFill>
        </p:spPr>
        <p:txBody>
          <a:bodyPr wrap="square" rtlCol="0">
            <a:spAutoFit/>
          </a:bodyPr>
          <a:lstStyle/>
          <a:p>
            <a:pPr algn="just"/>
            <a:r>
              <a:rPr lang="pt-BR" sz="1200" dirty="0" smtClean="0">
                <a:solidFill>
                  <a:srgbClr val="0000FF"/>
                </a:solidFill>
              </a:rPr>
              <a:t>Este slide mostra os novos produtos de satélite, como mosaico OLI (da plataforma da </a:t>
            </a:r>
            <a:r>
              <a:rPr lang="pt-BR" sz="1200" dirty="0">
                <a:solidFill>
                  <a:srgbClr val="0000FF"/>
                </a:solidFill>
              </a:rPr>
              <a:t>G</a:t>
            </a:r>
            <a:r>
              <a:rPr lang="pt-BR" sz="1200" dirty="0" smtClean="0">
                <a:solidFill>
                  <a:srgbClr val="0000FF"/>
                </a:solidFill>
              </a:rPr>
              <a:t>oogle </a:t>
            </a:r>
            <a:r>
              <a:rPr lang="pt-BR" sz="1200" dirty="0">
                <a:solidFill>
                  <a:srgbClr val="0000FF"/>
                </a:solidFill>
              </a:rPr>
              <a:t>E</a:t>
            </a:r>
            <a:r>
              <a:rPr lang="pt-BR" sz="1200" dirty="0" smtClean="0">
                <a:solidFill>
                  <a:srgbClr val="0000FF"/>
                </a:solidFill>
              </a:rPr>
              <a:t>arth </a:t>
            </a:r>
            <a:r>
              <a:rPr lang="pt-BR" sz="1200" dirty="0">
                <a:solidFill>
                  <a:srgbClr val="0000FF"/>
                </a:solidFill>
              </a:rPr>
              <a:t>E</a:t>
            </a:r>
            <a:r>
              <a:rPr lang="pt-BR" sz="1200" dirty="0" smtClean="0">
                <a:solidFill>
                  <a:srgbClr val="0000FF"/>
                </a:solidFill>
              </a:rPr>
              <a:t>ngine) e também dos mosaicos disponíveis de 8 dias das imagens MODIS. Observar que na geração do mosaico OLI de setembro de 2015, pixel de 30m, omitem-se cicatrizes de queimadas.</a:t>
            </a:r>
          </a:p>
        </p:txBody>
      </p:sp>
    </p:spTree>
    <p:extLst>
      <p:ext uri="{BB962C8B-B14F-4D97-AF65-F5344CB8AC3E}">
        <p14:creationId xmlns:p14="http://schemas.microsoft.com/office/powerpoint/2010/main" val="2954119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sintetica-Modis-22set15_MT.JPG"/>
          <p:cNvPicPr>
            <a:picLocks noChangeAspect="1"/>
          </p:cNvPicPr>
          <p:nvPr/>
        </p:nvPicPr>
        <p:blipFill>
          <a:blip r:embed="rId2" cstate="print"/>
          <a:srcRect b="505"/>
          <a:stretch>
            <a:fillRect/>
          </a:stretch>
        </p:blipFill>
        <p:spPr>
          <a:xfrm>
            <a:off x="827585" y="11816"/>
            <a:ext cx="6883718" cy="6379848"/>
          </a:xfrm>
          <a:prstGeom prst="rect">
            <a:avLst/>
          </a:prstGeom>
        </p:spPr>
      </p:pic>
      <p:sp>
        <p:nvSpPr>
          <p:cNvPr id="4" name="CaixaDeTexto 3"/>
          <p:cNvSpPr txBox="1"/>
          <p:nvPr/>
        </p:nvSpPr>
        <p:spPr>
          <a:xfrm>
            <a:off x="6372200" y="548680"/>
            <a:ext cx="184731" cy="461665"/>
          </a:xfrm>
          <a:prstGeom prst="rect">
            <a:avLst/>
          </a:prstGeom>
          <a:noFill/>
        </p:spPr>
        <p:txBody>
          <a:bodyPr wrap="none" rtlCol="0">
            <a:spAutoFit/>
          </a:bodyPr>
          <a:lstStyle/>
          <a:p>
            <a:endParaRPr lang="pt-BR" dirty="0">
              <a:solidFill>
                <a:srgbClr val="000000"/>
              </a:solidFill>
            </a:endParaRPr>
          </a:p>
        </p:txBody>
      </p:sp>
      <p:sp>
        <p:nvSpPr>
          <p:cNvPr id="6" name="CaixaDeTexto 5"/>
          <p:cNvSpPr txBox="1"/>
          <p:nvPr/>
        </p:nvSpPr>
        <p:spPr>
          <a:xfrm>
            <a:off x="3635896" y="260648"/>
            <a:ext cx="5394362" cy="369332"/>
          </a:xfrm>
          <a:prstGeom prst="rect">
            <a:avLst/>
          </a:prstGeom>
          <a:noFill/>
        </p:spPr>
        <p:txBody>
          <a:bodyPr wrap="none" rtlCol="0">
            <a:spAutoFit/>
          </a:bodyPr>
          <a:lstStyle/>
          <a:p>
            <a:r>
              <a:rPr lang="pt-BR" sz="1800" dirty="0" smtClean="0">
                <a:solidFill>
                  <a:srgbClr val="FF0000"/>
                </a:solidFill>
              </a:rPr>
              <a:t>OBSERVAÇÃO DAS CICATRIZES DE QUEIMADAS</a:t>
            </a:r>
            <a:endParaRPr lang="pt-BR" sz="1800" dirty="0">
              <a:solidFill>
                <a:srgbClr val="FF0000"/>
              </a:solidFill>
            </a:endParaRPr>
          </a:p>
        </p:txBody>
      </p:sp>
      <p:sp>
        <p:nvSpPr>
          <p:cNvPr id="8" name="CaixaDeTexto 7"/>
          <p:cNvSpPr txBox="1"/>
          <p:nvPr/>
        </p:nvSpPr>
        <p:spPr>
          <a:xfrm>
            <a:off x="4178949" y="548680"/>
            <a:ext cx="4929555" cy="830997"/>
          </a:xfrm>
          <a:prstGeom prst="rect">
            <a:avLst/>
          </a:prstGeom>
          <a:noFill/>
        </p:spPr>
        <p:txBody>
          <a:bodyPr wrap="none" rtlCol="0">
            <a:spAutoFit/>
          </a:bodyPr>
          <a:lstStyle/>
          <a:p>
            <a:r>
              <a:rPr lang="pt-BR" dirty="0" smtClean="0">
                <a:solidFill>
                  <a:srgbClr val="000000"/>
                </a:solidFill>
              </a:rPr>
              <a:t>Mosaico (MODIS, 8d) Setembro 2015</a:t>
            </a:r>
          </a:p>
          <a:p>
            <a:pPr algn="ctr"/>
            <a:r>
              <a:rPr lang="pt-BR" dirty="0" smtClean="0">
                <a:solidFill>
                  <a:srgbClr val="000000"/>
                </a:solidFill>
              </a:rPr>
              <a:t>Pixel de 250m</a:t>
            </a:r>
            <a:endParaRPr lang="pt-BR" dirty="0">
              <a:solidFill>
                <a:srgbClr val="000000"/>
              </a:solidFill>
            </a:endParaRPr>
          </a:p>
        </p:txBody>
      </p:sp>
      <p:sp>
        <p:nvSpPr>
          <p:cNvPr id="7" name="CaixaDeTexto 6"/>
          <p:cNvSpPr txBox="1"/>
          <p:nvPr/>
        </p:nvSpPr>
        <p:spPr>
          <a:xfrm>
            <a:off x="11111" y="6250051"/>
            <a:ext cx="9144000" cy="646331"/>
          </a:xfrm>
          <a:prstGeom prst="rect">
            <a:avLst/>
          </a:prstGeom>
          <a:solidFill>
            <a:schemeClr val="bg1"/>
          </a:solidFill>
        </p:spPr>
        <p:txBody>
          <a:bodyPr wrap="square" rtlCol="0">
            <a:spAutoFit/>
          </a:bodyPr>
          <a:lstStyle/>
          <a:p>
            <a:pPr algn="just"/>
            <a:r>
              <a:rPr lang="pt-BR" sz="1200" dirty="0" smtClean="0">
                <a:solidFill>
                  <a:srgbClr val="0000FF"/>
                </a:solidFill>
              </a:rPr>
              <a:t>Este slide mostra o mosaico disponíveis de 8 dias das imagens MODIS. Observar que na geração do mosaico MODIS_8dias de setembro de 2015, pixel de 250 m, aparecem mais cicatrizes de queimadas, quando comparado com o mosaico OLI de setembro de 2015, pixel de 30m</a:t>
            </a:r>
            <a:r>
              <a:rPr lang="pt-BR" sz="1200" dirty="0">
                <a:solidFill>
                  <a:srgbClr val="0000FF"/>
                </a:solidFill>
              </a:rPr>
              <a:t>. (favor voltar o slide e avançar</a:t>
            </a:r>
            <a:r>
              <a:rPr lang="pt-BR" sz="1200" dirty="0" smtClean="0">
                <a:solidFill>
                  <a:srgbClr val="0000FF"/>
                </a:solidFill>
              </a:rPr>
              <a:t>).</a:t>
            </a:r>
            <a:endParaRPr lang="pt-BR" sz="1200" dirty="0">
              <a:solidFill>
                <a:srgbClr val="0000FF"/>
              </a:solidFill>
            </a:endParaRPr>
          </a:p>
        </p:txBody>
      </p:sp>
    </p:spTree>
    <p:extLst>
      <p:ext uri="{BB962C8B-B14F-4D97-AF65-F5344CB8AC3E}">
        <p14:creationId xmlns:p14="http://schemas.microsoft.com/office/powerpoint/2010/main" val="749944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2286000" y="234950"/>
            <a:ext cx="184150" cy="396875"/>
          </a:xfrm>
          <a:prstGeom prst="rect">
            <a:avLst/>
          </a:prstGeom>
          <a:noFill/>
          <a:ln w="9525">
            <a:noFill/>
            <a:miter lim="800000"/>
            <a:headEnd/>
            <a:tailEnd/>
          </a:ln>
        </p:spPr>
        <p:txBody>
          <a:bodyPr wrap="none">
            <a:spAutoFit/>
          </a:bodyPr>
          <a:lstStyle/>
          <a:p>
            <a:pPr eaLnBrk="1" hangingPunct="1"/>
            <a:endParaRPr lang="en-US" sz="2000">
              <a:solidFill>
                <a:srgbClr val="000099"/>
              </a:solidFill>
              <a:latin typeface="Arial" pitchFamily="34" charset="0"/>
            </a:endParaRPr>
          </a:p>
        </p:txBody>
      </p:sp>
      <p:sp>
        <p:nvSpPr>
          <p:cNvPr id="147459" name="Text Box 3"/>
          <p:cNvSpPr txBox="1">
            <a:spLocks noChangeArrowheads="1"/>
          </p:cNvSpPr>
          <p:nvPr/>
        </p:nvSpPr>
        <p:spPr bwMode="auto">
          <a:xfrm>
            <a:off x="0" y="1628800"/>
            <a:ext cx="9144000" cy="1338828"/>
          </a:xfrm>
          <a:prstGeom prst="rect">
            <a:avLst/>
          </a:prstGeom>
          <a:noFill/>
          <a:ln w="12700" cap="sq">
            <a:noFill/>
            <a:miter lim="800000"/>
            <a:headEnd type="none" w="sm" len="sm"/>
            <a:tailEnd type="none" w="sm" len="sm"/>
          </a:ln>
        </p:spPr>
        <p:txBody>
          <a:bodyPr>
            <a:spAutoFit/>
          </a:bodyPr>
          <a:lstStyle/>
          <a:p>
            <a:pPr algn="ctr">
              <a:lnSpc>
                <a:spcPct val="150000"/>
              </a:lnSpc>
            </a:pPr>
            <a:r>
              <a:rPr lang="pt-BR" b="1" dirty="0">
                <a:solidFill>
                  <a:srgbClr val="0000CC"/>
                </a:solidFill>
              </a:rPr>
              <a:t>METODOLOGIA  DO  PROJETO  PANAMAZONIA II</a:t>
            </a:r>
          </a:p>
          <a:p>
            <a:pPr algn="ctr">
              <a:lnSpc>
                <a:spcPct val="150000"/>
              </a:lnSpc>
            </a:pPr>
            <a:r>
              <a:rPr lang="pt-BR" dirty="0" smtClean="0">
                <a:solidFill>
                  <a:srgbClr val="0000CC"/>
                </a:solidFill>
              </a:rPr>
              <a:t>Transformar Focos de Calor em Mapa de Áreas Queimadas </a:t>
            </a:r>
          </a:p>
          <a:p>
            <a:pPr algn="ctr">
              <a:lnSpc>
                <a:spcPct val="150000"/>
              </a:lnSpc>
            </a:pPr>
            <a:r>
              <a:rPr lang="pt-BR" dirty="0" smtClean="0">
                <a:solidFill>
                  <a:srgbClr val="0000CC"/>
                </a:solidFill>
              </a:rPr>
              <a:t>Utilizando mosaico MODIS _8dias para MT 2019</a:t>
            </a:r>
          </a:p>
        </p:txBody>
      </p:sp>
      <p:sp>
        <p:nvSpPr>
          <p:cNvPr id="6" name="CaixaDeTexto 5"/>
          <p:cNvSpPr txBox="1"/>
          <p:nvPr/>
        </p:nvSpPr>
        <p:spPr>
          <a:xfrm>
            <a:off x="18562" y="3452130"/>
            <a:ext cx="9108504" cy="3416320"/>
          </a:xfrm>
          <a:prstGeom prst="rect">
            <a:avLst/>
          </a:prstGeom>
          <a:solidFill>
            <a:schemeClr val="bg1"/>
          </a:solidFill>
        </p:spPr>
        <p:txBody>
          <a:bodyPr wrap="square" rtlCol="0">
            <a:spAutoFit/>
          </a:bodyPr>
          <a:lstStyle/>
          <a:p>
            <a:pPr algn="just"/>
            <a:r>
              <a:rPr lang="pt-BR" sz="1200" dirty="0" smtClean="0">
                <a:solidFill>
                  <a:srgbClr val="0000FF"/>
                </a:solidFill>
              </a:rPr>
              <a:t>Os slides seguintes, mostram o desenvolvimento de uma metodologia dentro </a:t>
            </a:r>
            <a:r>
              <a:rPr lang="pt-BR" sz="1200" dirty="0">
                <a:solidFill>
                  <a:srgbClr val="0000FF"/>
                </a:solidFill>
              </a:rPr>
              <a:t>do projeto PANAMAZÔNIA II. </a:t>
            </a:r>
            <a:r>
              <a:rPr lang="pt-BR" sz="1200" dirty="0" smtClean="0">
                <a:solidFill>
                  <a:srgbClr val="0000FF"/>
                </a:solidFill>
              </a:rPr>
              <a:t>O objetivo é mapear, </a:t>
            </a:r>
            <a:r>
              <a:rPr lang="pt-BR" sz="1200" dirty="0">
                <a:solidFill>
                  <a:srgbClr val="0000FF"/>
                </a:solidFill>
              </a:rPr>
              <a:t>de forma operacional</a:t>
            </a:r>
            <a:r>
              <a:rPr lang="pt-BR" sz="1200" dirty="0" smtClean="0">
                <a:solidFill>
                  <a:srgbClr val="0000FF"/>
                </a:solidFill>
              </a:rPr>
              <a:t>, as áreas queimadas, através do auxílio e uso dos focos de Calor; Em última análise, é transformar os focos de calor em cicatrizes de  áreas queimadas. O grande problema é a semelhança das cicatrizes de queimadas com a Hidrografia. Outro problema observado, no mapeamento das cicatrizes das queimadas, foram ocasionadas pelas sombras das nuvens, e a sombra do relevo. Para reduzir estes problemas foram utilizados mosaicos MODIS de 8 dias. Para classificação das queimadas, foi utilizado a imagem fração sombra do modelo de mistura espectral. A análise, a princípio foi mensal, englobando os meses de maio até outubro do ano de 2019, para o Estado do Mato Grosso. Porém, depois de uma viagem a campo (dentro do projeto Prevfogo), após várias horas de reuniões com os chefes das Brigadas de Incêndio Florestal dos Parques Nacionais de Brasília e das Chapadas dos Veadeiros, foi possível entender melhor sobre a sistemática do MIF (Manejo Integrado do Fogo). A dinâmica das áreas queimadas foi melhor compreendida,  principalmente sobre o pequeno tempo, em que ocorre a regeneração de novas brotações, nas áreas que foram queimadas (11 dias, dependendo das chuvas). Então, a metodologia de mapeamento das áreas queimadas teve de ser, profundamente modificada. Dentro do mês analisado, dava-se importância em utilizar o mosaico fração sombra MODIS_8dias </a:t>
            </a:r>
            <a:r>
              <a:rPr lang="pt-BR" sz="1200" b="1" dirty="0" smtClean="0">
                <a:solidFill>
                  <a:srgbClr val="0000FF"/>
                </a:solidFill>
              </a:rPr>
              <a:t>apenas</a:t>
            </a:r>
            <a:r>
              <a:rPr lang="pt-BR" sz="1200" dirty="0" smtClean="0">
                <a:solidFill>
                  <a:srgbClr val="0000FF"/>
                </a:solidFill>
              </a:rPr>
              <a:t> do final de cada mês, em análise. A mudança profunda, que ocorreu no procedimento, foi a  necessidade também, de conferir as cicatrizes de áreas queimadas, simultaneamente sobre </a:t>
            </a:r>
            <a:r>
              <a:rPr lang="pt-BR" sz="1200" b="1" dirty="0" smtClean="0">
                <a:solidFill>
                  <a:srgbClr val="0000FF"/>
                </a:solidFill>
              </a:rPr>
              <a:t>todos</a:t>
            </a:r>
            <a:r>
              <a:rPr lang="pt-BR" sz="1200" dirty="0" smtClean="0">
                <a:solidFill>
                  <a:srgbClr val="0000FF"/>
                </a:solidFill>
              </a:rPr>
              <a:t> os mosaicos MODIS_8 dias, do primeiro período do mês em curso, como também do segundo e do terceiro período. A dinâmica da rebrota é muito rápida e pode-se omitir muitas cicatrizes de queimadas, porque elas descaracterizam-se ao longo do mês, modificando a sua resposta espectral. Para conferir as cicatrizes de áreas queimadas, utiliza-se, além dos quatro mosaicos mensais do MODIS_8dias, também utiliza-se simultaneamente, como </a:t>
            </a:r>
            <a:r>
              <a:rPr lang="pt-BR" sz="1200" b="1" dirty="0" smtClean="0">
                <a:solidFill>
                  <a:srgbClr val="0000FF"/>
                </a:solidFill>
              </a:rPr>
              <a:t>dados auxiliares e complementares</a:t>
            </a:r>
            <a:r>
              <a:rPr lang="pt-BR" sz="1200" dirty="0" smtClean="0">
                <a:solidFill>
                  <a:srgbClr val="0000FF"/>
                </a:solidFill>
              </a:rPr>
              <a:t>, os focos de calor ocorridos no mês analisado, dado imprescindível na análise. Em cada slide seguinte, é feita uma breve descrição no rodapé do mesmo,  apresentando e justificando, através da comunicação visual dos slides.</a:t>
            </a:r>
          </a:p>
        </p:txBody>
      </p:sp>
    </p:spTree>
    <p:extLst>
      <p:ext uri="{BB962C8B-B14F-4D97-AF65-F5344CB8AC3E}">
        <p14:creationId xmlns:p14="http://schemas.microsoft.com/office/powerpoint/2010/main" val="266751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7937" y="5517232"/>
            <a:ext cx="9144000" cy="1015663"/>
          </a:xfrm>
          <a:prstGeom prst="rect">
            <a:avLst/>
          </a:prstGeom>
          <a:noFill/>
        </p:spPr>
        <p:txBody>
          <a:bodyPr wrap="square" rtlCol="0">
            <a:spAutoFit/>
          </a:bodyPr>
          <a:lstStyle/>
          <a:p>
            <a:pPr algn="just"/>
            <a:r>
              <a:rPr lang="pt-BR" sz="1200" dirty="0" smtClean="0">
                <a:solidFill>
                  <a:srgbClr val="0000FF"/>
                </a:solidFill>
              </a:rPr>
              <a:t>Este slide mostra um detalhe da imagem Sintética MODIS do mosaico de oito dias, com início no dia 25 do mês de </a:t>
            </a:r>
            <a:r>
              <a:rPr lang="pt-BR" sz="1200" b="1" dirty="0" smtClean="0">
                <a:solidFill>
                  <a:srgbClr val="0000FF"/>
                </a:solidFill>
              </a:rPr>
              <a:t>Maio</a:t>
            </a:r>
            <a:r>
              <a:rPr lang="pt-BR" sz="1200" dirty="0" smtClean="0">
                <a:solidFill>
                  <a:srgbClr val="0000FF"/>
                </a:solidFill>
              </a:rPr>
              <a:t> de 2019, a região é da Chapada dos Parecis, MT. Na oportunidade, foi bloqueada sobre esta imagem a Hidrografia, mostra também os pontos brancos que representam os Focos de Calor do mês de Maio. Foi utilizada a imagem fração sombra desta data, para fazer a classificação das cicatrizes de áreas queimadas</a:t>
            </a:r>
            <a:r>
              <a:rPr lang="pt-BR" sz="1200" dirty="0">
                <a:solidFill>
                  <a:srgbClr val="0000FF"/>
                </a:solidFill>
              </a:rPr>
              <a:t>. Na conferência das cicatrizes você tem que utilizar, além dos quatro mosaicos mensais do MODIS_8dias, também utilizar simultaneamente, como dados auxiliares e complementares, os focos de calor ocorridos no mês analisado. </a:t>
            </a:r>
            <a:endParaRPr lang="pt-BR" sz="1200" dirty="0" smtClean="0">
              <a:solidFill>
                <a:srgbClr val="0000FF"/>
              </a:solidFill>
            </a:endParaRPr>
          </a:p>
        </p:txBody>
      </p:sp>
      <p:sp>
        <p:nvSpPr>
          <p:cNvPr id="8" name="CaixaDeTexto 7"/>
          <p:cNvSpPr txBox="1"/>
          <p:nvPr/>
        </p:nvSpPr>
        <p:spPr>
          <a:xfrm>
            <a:off x="2249332" y="116632"/>
            <a:ext cx="4169475" cy="400110"/>
          </a:xfrm>
          <a:prstGeom prst="rect">
            <a:avLst/>
          </a:prstGeom>
          <a:noFill/>
        </p:spPr>
        <p:txBody>
          <a:bodyPr wrap="none" rtlCol="0">
            <a:spAutoFit/>
          </a:bodyPr>
          <a:lstStyle/>
          <a:p>
            <a:r>
              <a:rPr lang="pt-BR" sz="2000" dirty="0" smtClean="0">
                <a:solidFill>
                  <a:srgbClr val="0000FF"/>
                </a:solidFill>
              </a:rPr>
              <a:t>IMAGEM SINTÉTICA DE MAIO DE 2019</a:t>
            </a:r>
            <a:endParaRPr lang="pt-BR" sz="2000"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7" y="572206"/>
            <a:ext cx="9144000" cy="4966232"/>
          </a:xfrm>
          <a:prstGeom prst="rect">
            <a:avLst/>
          </a:prstGeom>
        </p:spPr>
      </p:pic>
    </p:spTree>
    <p:extLst>
      <p:ext uri="{BB962C8B-B14F-4D97-AF65-F5344CB8AC3E}">
        <p14:creationId xmlns:p14="http://schemas.microsoft.com/office/powerpoint/2010/main" val="37597364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2249332" y="116632"/>
            <a:ext cx="4169475" cy="400110"/>
          </a:xfrm>
          <a:prstGeom prst="rect">
            <a:avLst/>
          </a:prstGeom>
          <a:noFill/>
        </p:spPr>
        <p:txBody>
          <a:bodyPr wrap="none" rtlCol="0">
            <a:spAutoFit/>
          </a:bodyPr>
          <a:lstStyle/>
          <a:p>
            <a:r>
              <a:rPr lang="pt-BR" sz="2000" dirty="0" smtClean="0">
                <a:solidFill>
                  <a:srgbClr val="0000FF"/>
                </a:solidFill>
              </a:rPr>
              <a:t>IMAGEM SINTÉTICA DE MAIO DE 2019</a:t>
            </a:r>
            <a:endParaRPr lang="pt-BR" sz="2000" dirty="0"/>
          </a:p>
        </p:txBody>
      </p:sp>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7" y="565371"/>
            <a:ext cx="9144000" cy="4951861"/>
          </a:xfrm>
          <a:prstGeom prst="rect">
            <a:avLst/>
          </a:prstGeom>
        </p:spPr>
      </p:pic>
      <p:sp>
        <p:nvSpPr>
          <p:cNvPr id="8" name="CaixaDeTexto 7"/>
          <p:cNvSpPr txBox="1"/>
          <p:nvPr/>
        </p:nvSpPr>
        <p:spPr>
          <a:xfrm>
            <a:off x="-2644" y="5500389"/>
            <a:ext cx="9144000" cy="1384995"/>
          </a:xfrm>
          <a:prstGeom prst="rect">
            <a:avLst/>
          </a:prstGeom>
          <a:noFill/>
        </p:spPr>
        <p:txBody>
          <a:bodyPr wrap="square" rtlCol="0">
            <a:spAutoFit/>
          </a:bodyPr>
          <a:lstStyle/>
          <a:p>
            <a:pPr algn="just"/>
            <a:r>
              <a:rPr lang="pt-BR" sz="1200" dirty="0" smtClean="0">
                <a:solidFill>
                  <a:srgbClr val="0000FF"/>
                </a:solidFill>
              </a:rPr>
              <a:t>Este slide mostra um detalhe da imagem Sintética MODIS do mosaico de oito dias, com início no dia 25 do mês de </a:t>
            </a:r>
            <a:r>
              <a:rPr lang="pt-BR" sz="1200" b="1" dirty="0" smtClean="0">
                <a:solidFill>
                  <a:srgbClr val="0000FF"/>
                </a:solidFill>
              </a:rPr>
              <a:t>Maio</a:t>
            </a:r>
            <a:r>
              <a:rPr lang="pt-BR" sz="1200" dirty="0" smtClean="0">
                <a:solidFill>
                  <a:srgbClr val="0000FF"/>
                </a:solidFill>
              </a:rPr>
              <a:t> de 2019, a região é da Chapada dos Parecis, MT (onde o verde claro são ainda lavouras agrícolas). Na oportunidade, foi bloqueada sobre esta imagem a Hidrografia, mostra também os pontos brancos, que representam os Focos de Calor do mês de Maio. Foi utilizada a imagem fração sombra desta data, para fazer a classificação das cicatrizes de áreas queimadas. Na conferência das cicatrizes classificadas, foi utilizado, além dos quatro mosaicos mensais do MODIS_8dias, também simultaneamente, como dados auxiliares e complementares, os focos de calor ocorridos no mês analisado. Depois da classificação é possível observar as áreas queimada sobre a imagem Sintética do mosaico MODIS de oito dias, tem início em 25 de Maio, enquanto os Focos são para o mês todo. As áreas queimadas obtidas em maio (cor laranja) foi de 253 Km</a:t>
            </a:r>
            <a:r>
              <a:rPr lang="pt-BR" sz="1200" baseline="30000" dirty="0" smtClean="0">
                <a:solidFill>
                  <a:srgbClr val="0000FF"/>
                </a:solidFill>
              </a:rPr>
              <a:t>2 </a:t>
            </a:r>
            <a:r>
              <a:rPr lang="pt-BR" sz="1200" dirty="0" smtClean="0">
                <a:solidFill>
                  <a:srgbClr val="0000FF"/>
                </a:solidFill>
              </a:rPr>
              <a:t>. </a:t>
            </a:r>
          </a:p>
        </p:txBody>
      </p:sp>
    </p:spTree>
    <p:extLst>
      <p:ext uri="{BB962C8B-B14F-4D97-AF65-F5344CB8AC3E}">
        <p14:creationId xmlns:p14="http://schemas.microsoft.com/office/powerpoint/2010/main" val="27757510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8680"/>
            <a:ext cx="9144000" cy="4974687"/>
          </a:xfrm>
          <a:prstGeom prst="rect">
            <a:avLst/>
          </a:prstGeom>
        </p:spPr>
      </p:pic>
      <p:sp>
        <p:nvSpPr>
          <p:cNvPr id="9" name="CaixaDeTexto 8"/>
          <p:cNvSpPr txBox="1"/>
          <p:nvPr/>
        </p:nvSpPr>
        <p:spPr>
          <a:xfrm>
            <a:off x="2249332" y="116632"/>
            <a:ext cx="4308937" cy="400110"/>
          </a:xfrm>
          <a:prstGeom prst="rect">
            <a:avLst/>
          </a:prstGeom>
          <a:noFill/>
        </p:spPr>
        <p:txBody>
          <a:bodyPr wrap="none" rtlCol="0">
            <a:spAutoFit/>
          </a:bodyPr>
          <a:lstStyle/>
          <a:p>
            <a:r>
              <a:rPr lang="pt-BR" sz="2000" dirty="0" smtClean="0">
                <a:solidFill>
                  <a:srgbClr val="0000FF"/>
                </a:solidFill>
              </a:rPr>
              <a:t>IMAGEM SINTÉTICA DE JUNHO DE 2019</a:t>
            </a:r>
            <a:endParaRPr lang="pt-BR" sz="2000" dirty="0"/>
          </a:p>
        </p:txBody>
      </p:sp>
      <p:sp>
        <p:nvSpPr>
          <p:cNvPr id="10" name="CaixaDeTexto 9"/>
          <p:cNvSpPr txBox="1"/>
          <p:nvPr/>
        </p:nvSpPr>
        <p:spPr>
          <a:xfrm>
            <a:off x="-7937" y="5517232"/>
            <a:ext cx="9144000" cy="1200329"/>
          </a:xfrm>
          <a:prstGeom prst="rect">
            <a:avLst/>
          </a:prstGeom>
          <a:noFill/>
        </p:spPr>
        <p:txBody>
          <a:bodyPr wrap="square" rtlCol="0">
            <a:spAutoFit/>
          </a:bodyPr>
          <a:lstStyle/>
          <a:p>
            <a:pPr algn="just"/>
            <a:r>
              <a:rPr lang="pt-BR" sz="1200" dirty="0" smtClean="0">
                <a:solidFill>
                  <a:srgbClr val="0000FF"/>
                </a:solidFill>
              </a:rPr>
              <a:t>Este slide mostra um detalhe da imagem Sintética MODIS do mosaico de oito dias, com início no dia 26 do mês de </a:t>
            </a:r>
            <a:r>
              <a:rPr lang="pt-BR" sz="1200" b="1" dirty="0" smtClean="0">
                <a:solidFill>
                  <a:srgbClr val="0000FF"/>
                </a:solidFill>
              </a:rPr>
              <a:t>Junho</a:t>
            </a:r>
            <a:r>
              <a:rPr lang="pt-BR" sz="1200" dirty="0" smtClean="0">
                <a:solidFill>
                  <a:srgbClr val="0000FF"/>
                </a:solidFill>
              </a:rPr>
              <a:t> de 2019, a região é da Chapada dos Parecis, MT. Na oportunidade, foram bloqueadas sobre esta imagem além da Hidrografia, também as áreas queimadas do mês de Maio. São mostrados neste slide os pontos brancos, que representam os Focos de Calor do mês Junho. Foi utilizada a imagem fração sombra desta data para fazer a classificação das cicatrizes de áreas queimadas do mês de Junho. </a:t>
            </a:r>
            <a:r>
              <a:rPr lang="pt-BR" sz="1200" dirty="0">
                <a:solidFill>
                  <a:srgbClr val="0000FF"/>
                </a:solidFill>
              </a:rPr>
              <a:t>Na conferência das cicatrizes você tem que utilizar, além dos quatro mosaicos mensais do </a:t>
            </a:r>
            <a:r>
              <a:rPr lang="pt-BR" sz="1200" dirty="0" smtClean="0">
                <a:solidFill>
                  <a:srgbClr val="0000FF"/>
                </a:solidFill>
              </a:rPr>
              <a:t>MODIS_8dias do mês de Junho, também foi utilizado </a:t>
            </a:r>
            <a:r>
              <a:rPr lang="pt-BR" sz="1200" dirty="0">
                <a:solidFill>
                  <a:srgbClr val="0000FF"/>
                </a:solidFill>
              </a:rPr>
              <a:t>simultaneamente, </a:t>
            </a:r>
            <a:r>
              <a:rPr lang="pt-BR" sz="1200" dirty="0" smtClean="0">
                <a:solidFill>
                  <a:srgbClr val="0000FF"/>
                </a:solidFill>
              </a:rPr>
              <a:t>os </a:t>
            </a:r>
            <a:r>
              <a:rPr lang="pt-BR" sz="1200" dirty="0">
                <a:solidFill>
                  <a:srgbClr val="0000FF"/>
                </a:solidFill>
              </a:rPr>
              <a:t>dados auxiliares e complementares, </a:t>
            </a:r>
            <a:r>
              <a:rPr lang="pt-BR" sz="1200" dirty="0" smtClean="0">
                <a:solidFill>
                  <a:srgbClr val="0000FF"/>
                </a:solidFill>
              </a:rPr>
              <a:t>dos </a:t>
            </a:r>
            <a:r>
              <a:rPr lang="pt-BR" sz="1200" dirty="0">
                <a:solidFill>
                  <a:srgbClr val="0000FF"/>
                </a:solidFill>
              </a:rPr>
              <a:t>focos de calor ocorridos no mês analisado. </a:t>
            </a:r>
            <a:endParaRPr lang="pt-BR" sz="1200" dirty="0" smtClean="0">
              <a:solidFill>
                <a:srgbClr val="0000FF"/>
              </a:solidFill>
            </a:endParaRPr>
          </a:p>
        </p:txBody>
      </p:sp>
    </p:spTree>
    <p:extLst>
      <p:ext uri="{BB962C8B-B14F-4D97-AF65-F5344CB8AC3E}">
        <p14:creationId xmlns:p14="http://schemas.microsoft.com/office/powerpoint/2010/main" val="5592393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3714"/>
            <a:ext cx="9144000" cy="4824536"/>
          </a:xfrm>
          <a:prstGeom prst="rect">
            <a:avLst/>
          </a:prstGeom>
        </p:spPr>
      </p:pic>
      <p:sp>
        <p:nvSpPr>
          <p:cNvPr id="12" name="CaixaDeTexto 11"/>
          <p:cNvSpPr txBox="1"/>
          <p:nvPr/>
        </p:nvSpPr>
        <p:spPr>
          <a:xfrm>
            <a:off x="2249332" y="-82458"/>
            <a:ext cx="4308937" cy="400110"/>
          </a:xfrm>
          <a:prstGeom prst="rect">
            <a:avLst/>
          </a:prstGeom>
          <a:noFill/>
        </p:spPr>
        <p:txBody>
          <a:bodyPr wrap="none" rtlCol="0">
            <a:spAutoFit/>
          </a:bodyPr>
          <a:lstStyle/>
          <a:p>
            <a:r>
              <a:rPr lang="pt-BR" sz="2000" dirty="0" smtClean="0">
                <a:solidFill>
                  <a:srgbClr val="0000FF"/>
                </a:solidFill>
              </a:rPr>
              <a:t>IMAGEM SINTÉTICA DE JUNHO DE 2019</a:t>
            </a:r>
            <a:endParaRPr lang="pt-BR" sz="2000" dirty="0"/>
          </a:p>
        </p:txBody>
      </p:sp>
      <p:sp>
        <p:nvSpPr>
          <p:cNvPr id="8" name="CaixaDeTexto 7"/>
          <p:cNvSpPr txBox="1"/>
          <p:nvPr/>
        </p:nvSpPr>
        <p:spPr>
          <a:xfrm>
            <a:off x="-2644" y="4996242"/>
            <a:ext cx="9144000" cy="1938992"/>
          </a:xfrm>
          <a:prstGeom prst="rect">
            <a:avLst/>
          </a:prstGeom>
          <a:noFill/>
        </p:spPr>
        <p:txBody>
          <a:bodyPr wrap="square" rtlCol="0">
            <a:spAutoFit/>
          </a:bodyPr>
          <a:lstStyle/>
          <a:p>
            <a:pPr algn="just"/>
            <a:r>
              <a:rPr lang="pt-BR" sz="1200" dirty="0" smtClean="0">
                <a:solidFill>
                  <a:srgbClr val="0000FF"/>
                </a:solidFill>
              </a:rPr>
              <a:t>Este slide mostra um detalhe da imagem Sintética MODIS do mosaico de oito dias, com início no dia 26 do mês de </a:t>
            </a:r>
            <a:r>
              <a:rPr lang="pt-BR" sz="1200" b="1" dirty="0" smtClean="0">
                <a:solidFill>
                  <a:srgbClr val="0000FF"/>
                </a:solidFill>
              </a:rPr>
              <a:t>Junho</a:t>
            </a:r>
            <a:r>
              <a:rPr lang="pt-BR" sz="1200" dirty="0" smtClean="0">
                <a:solidFill>
                  <a:srgbClr val="0000FF"/>
                </a:solidFill>
              </a:rPr>
              <a:t> de 2019, a região é da Chapada dos Parecis, MT. Na oportunidade, foram bloqueadas sobre esta imagem a Hidrografia. Além </a:t>
            </a:r>
            <a:r>
              <a:rPr lang="pt-BR" sz="1200" dirty="0">
                <a:solidFill>
                  <a:srgbClr val="0000FF"/>
                </a:solidFill>
              </a:rPr>
              <a:t>da Hidrografia as áreas </a:t>
            </a:r>
            <a:r>
              <a:rPr lang="pt-BR" sz="1200" dirty="0" smtClean="0">
                <a:solidFill>
                  <a:srgbClr val="0000FF"/>
                </a:solidFill>
              </a:rPr>
              <a:t>queimadas </a:t>
            </a:r>
            <a:r>
              <a:rPr lang="pt-BR" sz="1200" dirty="0">
                <a:solidFill>
                  <a:srgbClr val="0000FF"/>
                </a:solidFill>
              </a:rPr>
              <a:t>no mês de </a:t>
            </a:r>
            <a:r>
              <a:rPr lang="pt-BR" sz="1200" dirty="0" smtClean="0">
                <a:solidFill>
                  <a:srgbClr val="0000FF"/>
                </a:solidFill>
              </a:rPr>
              <a:t>Maio foram também bloqueadas, evita que as </a:t>
            </a:r>
            <a:r>
              <a:rPr lang="pt-BR" sz="1200" dirty="0">
                <a:solidFill>
                  <a:srgbClr val="0000FF"/>
                </a:solidFill>
              </a:rPr>
              <a:t>áreas </a:t>
            </a:r>
            <a:r>
              <a:rPr lang="pt-BR" sz="1200" dirty="0" smtClean="0">
                <a:solidFill>
                  <a:srgbClr val="0000FF"/>
                </a:solidFill>
              </a:rPr>
              <a:t>queimadas anteriormente,  </a:t>
            </a:r>
            <a:r>
              <a:rPr lang="pt-BR" sz="1200" dirty="0">
                <a:solidFill>
                  <a:srgbClr val="0000FF"/>
                </a:solidFill>
              </a:rPr>
              <a:t>não sejam </a:t>
            </a:r>
            <a:r>
              <a:rPr lang="pt-BR" sz="1200" dirty="0" smtClean="0">
                <a:solidFill>
                  <a:srgbClr val="0000FF"/>
                </a:solidFill>
              </a:rPr>
              <a:t>contadas e computadas </a:t>
            </a:r>
            <a:r>
              <a:rPr lang="pt-BR" sz="1200" dirty="0">
                <a:solidFill>
                  <a:srgbClr val="0000FF"/>
                </a:solidFill>
              </a:rPr>
              <a:t>duas </a:t>
            </a:r>
            <a:r>
              <a:rPr lang="pt-BR" sz="1200" dirty="0" smtClean="0">
                <a:solidFill>
                  <a:srgbClr val="0000FF"/>
                </a:solidFill>
              </a:rPr>
              <a:t>vezes. </a:t>
            </a:r>
            <a:r>
              <a:rPr lang="pt-BR" sz="1200" dirty="0">
                <a:solidFill>
                  <a:srgbClr val="0000FF"/>
                </a:solidFill>
              </a:rPr>
              <a:t>Depois da </a:t>
            </a:r>
            <a:r>
              <a:rPr lang="pt-BR" sz="1200" dirty="0" smtClean="0">
                <a:solidFill>
                  <a:srgbClr val="0000FF"/>
                </a:solidFill>
              </a:rPr>
              <a:t>classificação feita na imagem fração sombra, </a:t>
            </a:r>
            <a:r>
              <a:rPr lang="pt-BR" sz="1200" dirty="0">
                <a:solidFill>
                  <a:srgbClr val="0000FF"/>
                </a:solidFill>
              </a:rPr>
              <a:t>é possível observar as áreas queimadas obtidas no mês de Junho (cor amarela</a:t>
            </a:r>
            <a:r>
              <a:rPr lang="pt-BR" sz="1200" dirty="0" smtClean="0">
                <a:solidFill>
                  <a:srgbClr val="0000FF"/>
                </a:solidFill>
              </a:rPr>
              <a:t>). Observar que as áreas queimadas de Junho </a:t>
            </a:r>
            <a:r>
              <a:rPr lang="pt-BR" sz="1200" dirty="0">
                <a:solidFill>
                  <a:srgbClr val="0000FF"/>
                </a:solidFill>
              </a:rPr>
              <a:t>estão justapostas as áreas obtidas em maio (cor laranja), sem sobreposição dos dois temas</a:t>
            </a:r>
            <a:r>
              <a:rPr lang="pt-BR" sz="1200" dirty="0" smtClean="0">
                <a:solidFill>
                  <a:srgbClr val="0000FF"/>
                </a:solidFill>
              </a:rPr>
              <a:t>. O slide mostra, os pontos brancos, que representam os Focos de Calor do mês Junho. Na </a:t>
            </a:r>
            <a:r>
              <a:rPr lang="pt-BR" sz="1200" dirty="0">
                <a:solidFill>
                  <a:srgbClr val="0000FF"/>
                </a:solidFill>
              </a:rPr>
              <a:t>conferência das </a:t>
            </a:r>
            <a:r>
              <a:rPr lang="pt-BR" sz="1200" dirty="0" smtClean="0">
                <a:solidFill>
                  <a:srgbClr val="0000FF"/>
                </a:solidFill>
              </a:rPr>
              <a:t>cicatrizes das áreas queimadas classificadas; elas foram verificadas e editadas, utilizando, os </a:t>
            </a:r>
            <a:r>
              <a:rPr lang="pt-BR" sz="1200" dirty="0">
                <a:solidFill>
                  <a:srgbClr val="0000FF"/>
                </a:solidFill>
              </a:rPr>
              <a:t>quatro mosaicos mensais </a:t>
            </a:r>
            <a:r>
              <a:rPr lang="pt-BR" sz="1200" dirty="0" smtClean="0">
                <a:solidFill>
                  <a:srgbClr val="0000FF"/>
                </a:solidFill>
              </a:rPr>
              <a:t>do MODIS_8dias. Também foi utilizado, simultaneamente, os </a:t>
            </a:r>
            <a:r>
              <a:rPr lang="pt-BR" sz="1200" dirty="0">
                <a:solidFill>
                  <a:srgbClr val="0000FF"/>
                </a:solidFill>
              </a:rPr>
              <a:t>dados auxiliares e complementares, </a:t>
            </a:r>
            <a:r>
              <a:rPr lang="pt-BR" sz="1200" dirty="0" smtClean="0">
                <a:solidFill>
                  <a:srgbClr val="0000FF"/>
                </a:solidFill>
              </a:rPr>
              <a:t>como exemplo, os </a:t>
            </a:r>
            <a:r>
              <a:rPr lang="pt-BR" sz="1200" dirty="0">
                <a:solidFill>
                  <a:srgbClr val="0000FF"/>
                </a:solidFill>
              </a:rPr>
              <a:t>focos de calor ocorridos no mês analisado. Depois da classificação é possível </a:t>
            </a:r>
            <a:r>
              <a:rPr lang="pt-BR" sz="1200" dirty="0" smtClean="0">
                <a:solidFill>
                  <a:srgbClr val="0000FF"/>
                </a:solidFill>
              </a:rPr>
              <a:t>observar o resultado das </a:t>
            </a:r>
            <a:r>
              <a:rPr lang="pt-BR" sz="1200" dirty="0">
                <a:solidFill>
                  <a:srgbClr val="0000FF"/>
                </a:solidFill>
              </a:rPr>
              <a:t>áreas </a:t>
            </a:r>
            <a:r>
              <a:rPr lang="pt-BR" sz="1200" dirty="0" smtClean="0">
                <a:solidFill>
                  <a:srgbClr val="0000FF"/>
                </a:solidFill>
              </a:rPr>
              <a:t>queimadas </a:t>
            </a:r>
            <a:r>
              <a:rPr lang="pt-BR" sz="1200" dirty="0">
                <a:solidFill>
                  <a:srgbClr val="0000FF"/>
                </a:solidFill>
              </a:rPr>
              <a:t>sobre a imagem Sintética do mosaico MODIS de oito dias, </a:t>
            </a:r>
            <a:r>
              <a:rPr lang="pt-BR" sz="1200" dirty="0" smtClean="0">
                <a:solidFill>
                  <a:srgbClr val="0000FF"/>
                </a:solidFill>
              </a:rPr>
              <a:t>obtidas no MT em 2019; </a:t>
            </a:r>
            <a:r>
              <a:rPr lang="pt-BR" sz="1200" dirty="0">
                <a:solidFill>
                  <a:srgbClr val="0000FF"/>
                </a:solidFill>
              </a:rPr>
              <a:t>em maio (cor laranja) foi de </a:t>
            </a:r>
            <a:r>
              <a:rPr lang="pt-BR" sz="1200" dirty="0" smtClean="0">
                <a:solidFill>
                  <a:srgbClr val="0000FF"/>
                </a:solidFill>
              </a:rPr>
              <a:t>1.069 </a:t>
            </a:r>
            <a:r>
              <a:rPr lang="pt-BR" sz="1200" dirty="0">
                <a:solidFill>
                  <a:srgbClr val="0000FF"/>
                </a:solidFill>
              </a:rPr>
              <a:t>Km</a:t>
            </a:r>
            <a:r>
              <a:rPr lang="pt-BR" sz="1200" baseline="30000" dirty="0">
                <a:solidFill>
                  <a:srgbClr val="0000FF"/>
                </a:solidFill>
              </a:rPr>
              <a:t>2 </a:t>
            </a:r>
            <a:r>
              <a:rPr lang="pt-BR" sz="1200" dirty="0" smtClean="0">
                <a:solidFill>
                  <a:srgbClr val="0000FF"/>
                </a:solidFill>
              </a:rPr>
              <a:t> enquanto, as </a:t>
            </a:r>
            <a:r>
              <a:rPr lang="pt-BR" sz="1200" dirty="0">
                <a:solidFill>
                  <a:srgbClr val="0000FF"/>
                </a:solidFill>
              </a:rPr>
              <a:t>áreas queimadas obtidas em </a:t>
            </a:r>
            <a:r>
              <a:rPr lang="pt-BR" sz="1200" dirty="0" smtClean="0">
                <a:solidFill>
                  <a:srgbClr val="0000FF"/>
                </a:solidFill>
              </a:rPr>
              <a:t>Junho </a:t>
            </a:r>
            <a:r>
              <a:rPr lang="pt-BR" sz="1200" dirty="0">
                <a:solidFill>
                  <a:srgbClr val="0000FF"/>
                </a:solidFill>
              </a:rPr>
              <a:t>(cor </a:t>
            </a:r>
            <a:r>
              <a:rPr lang="pt-BR" sz="1200" dirty="0" smtClean="0">
                <a:solidFill>
                  <a:srgbClr val="0000FF"/>
                </a:solidFill>
              </a:rPr>
              <a:t>amarela) </a:t>
            </a:r>
            <a:r>
              <a:rPr lang="pt-BR" sz="1200" dirty="0">
                <a:solidFill>
                  <a:srgbClr val="0000FF"/>
                </a:solidFill>
              </a:rPr>
              <a:t>foi de </a:t>
            </a:r>
            <a:r>
              <a:rPr lang="pt-BR" sz="1200" dirty="0" smtClean="0">
                <a:solidFill>
                  <a:srgbClr val="0000FF"/>
                </a:solidFill>
              </a:rPr>
              <a:t>2.175 Km</a:t>
            </a:r>
            <a:r>
              <a:rPr lang="pt-BR" sz="1200" baseline="30000" dirty="0" smtClean="0">
                <a:solidFill>
                  <a:srgbClr val="0000FF"/>
                </a:solidFill>
              </a:rPr>
              <a:t>2</a:t>
            </a:r>
            <a:r>
              <a:rPr lang="pt-BR" sz="1200" dirty="0" smtClean="0">
                <a:solidFill>
                  <a:srgbClr val="0000FF"/>
                </a:solidFill>
              </a:rPr>
              <a:t> . Este procedimento foi repetido, para os outros meses analisados, no MT. </a:t>
            </a:r>
          </a:p>
        </p:txBody>
      </p:sp>
    </p:spTree>
    <p:extLst>
      <p:ext uri="{BB962C8B-B14F-4D97-AF65-F5344CB8AC3E}">
        <p14:creationId xmlns:p14="http://schemas.microsoft.com/office/powerpoint/2010/main" val="18919560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2098" name="Picture 2" descr="C:\Temp\MATO_GROSSO_QUEIMADAS\Parque_das_Emas_13agosto2010_1.gif"/>
          <p:cNvPicPr>
            <a:picLocks noChangeAspect="1" noChangeArrowheads="1"/>
          </p:cNvPicPr>
          <p:nvPr/>
        </p:nvPicPr>
        <p:blipFill>
          <a:blip r:embed="rId3" cstate="print"/>
          <a:srcRect/>
          <a:stretch>
            <a:fillRect/>
          </a:stretch>
        </p:blipFill>
        <p:spPr bwMode="auto">
          <a:xfrm>
            <a:off x="756000" y="323850"/>
            <a:ext cx="8382000" cy="5865813"/>
          </a:xfrm>
          <a:prstGeom prst="rect">
            <a:avLst/>
          </a:prstGeom>
          <a:noFill/>
        </p:spPr>
      </p:pic>
      <p:sp>
        <p:nvSpPr>
          <p:cNvPr id="772099" name="Text Box 3"/>
          <p:cNvSpPr txBox="1">
            <a:spLocks noChangeArrowheads="1"/>
          </p:cNvSpPr>
          <p:nvPr/>
        </p:nvSpPr>
        <p:spPr bwMode="auto">
          <a:xfrm>
            <a:off x="1800000" y="720000"/>
            <a:ext cx="6408712" cy="461665"/>
          </a:xfrm>
          <a:prstGeom prst="rect">
            <a:avLst/>
          </a:prstGeom>
          <a:noFill/>
          <a:ln w="12700" cap="sq">
            <a:noFill/>
            <a:miter lim="800000"/>
            <a:headEnd type="none" w="sm" len="sm"/>
            <a:tailEnd type="none" w="sm" len="sm"/>
          </a:ln>
          <a:effectLst/>
        </p:spPr>
        <p:txBody>
          <a:bodyPr wrap="square">
            <a:spAutoFit/>
          </a:bodyPr>
          <a:lstStyle/>
          <a:p>
            <a:pPr algn="l"/>
            <a:r>
              <a:rPr lang="pt-BR" dirty="0">
                <a:solidFill>
                  <a:srgbClr val="FFFF00"/>
                </a:solidFill>
              </a:rPr>
              <a:t>Parque  das  Emas – TO em 13 de agosto de 2010</a:t>
            </a:r>
          </a:p>
        </p:txBody>
      </p:sp>
      <p:sp>
        <p:nvSpPr>
          <p:cNvPr id="7" name="CaixaDeTexto 6"/>
          <p:cNvSpPr txBox="1"/>
          <p:nvPr/>
        </p:nvSpPr>
        <p:spPr>
          <a:xfrm>
            <a:off x="9525" y="6239053"/>
            <a:ext cx="9108504" cy="461665"/>
          </a:xfrm>
          <a:prstGeom prst="rect">
            <a:avLst/>
          </a:prstGeom>
          <a:solidFill>
            <a:schemeClr val="bg1"/>
          </a:solidFill>
        </p:spPr>
        <p:txBody>
          <a:bodyPr wrap="square" rtlCol="0">
            <a:spAutoFit/>
          </a:bodyPr>
          <a:lstStyle/>
          <a:p>
            <a:pPr algn="just"/>
            <a:r>
              <a:rPr lang="pt-BR" sz="1200" dirty="0" smtClean="0">
                <a:solidFill>
                  <a:srgbClr val="0000FF"/>
                </a:solidFill>
              </a:rPr>
              <a:t>Este slide mostra uma imagem diária MODIS do dia 13 de agosto de 2010. Observar a área queimando no  Parque Nacional das Emas, em Tocantins, conforme polígono amarelo acima. A imagem do dia 13 de agosto, mostra a área do Parque, com a queimada em andamento. </a:t>
            </a:r>
          </a:p>
        </p:txBody>
      </p:sp>
      <p:sp>
        <p:nvSpPr>
          <p:cNvPr id="5" name="CaixaDeTexto 4"/>
          <p:cNvSpPr txBox="1"/>
          <p:nvPr/>
        </p:nvSpPr>
        <p:spPr>
          <a:xfrm>
            <a:off x="3718820" y="1988840"/>
            <a:ext cx="2999539" cy="646331"/>
          </a:xfrm>
          <a:prstGeom prst="rect">
            <a:avLst/>
          </a:prstGeom>
          <a:noFill/>
        </p:spPr>
        <p:txBody>
          <a:bodyPr wrap="none" rtlCol="0">
            <a:spAutoFit/>
          </a:bodyPr>
          <a:lstStyle/>
          <a:p>
            <a:pPr algn="ctr"/>
            <a:r>
              <a:rPr lang="pt-BR" sz="1800" dirty="0" smtClean="0">
                <a:solidFill>
                  <a:srgbClr val="FFFF00"/>
                </a:solidFill>
              </a:rPr>
              <a:t>Queimada em andamento</a:t>
            </a:r>
          </a:p>
          <a:p>
            <a:r>
              <a:rPr lang="pt-BR" sz="1800" dirty="0" smtClean="0">
                <a:solidFill>
                  <a:srgbClr val="FFFF00"/>
                </a:solidFill>
              </a:rPr>
              <a:t> </a:t>
            </a:r>
            <a:r>
              <a:rPr lang="pt-BR" sz="1800" dirty="0">
                <a:solidFill>
                  <a:srgbClr val="FFFF00"/>
                </a:solidFill>
              </a:rPr>
              <a:t>no Parque Nacional das Emas</a:t>
            </a:r>
          </a:p>
        </p:txBody>
      </p:sp>
    </p:spTree>
    <p:extLst>
      <p:ext uri="{BB962C8B-B14F-4D97-AF65-F5344CB8AC3E}">
        <p14:creationId xmlns:p14="http://schemas.microsoft.com/office/powerpoint/2010/main" val="3617473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7937" y="5898478"/>
            <a:ext cx="9144000" cy="1015663"/>
          </a:xfrm>
          <a:prstGeom prst="rect">
            <a:avLst/>
          </a:prstGeom>
          <a:noFill/>
        </p:spPr>
        <p:txBody>
          <a:bodyPr wrap="square" rtlCol="0">
            <a:spAutoFit/>
          </a:bodyPr>
          <a:lstStyle/>
          <a:p>
            <a:pPr algn="just"/>
            <a:r>
              <a:rPr lang="pt-BR" sz="1200" dirty="0" smtClean="0">
                <a:solidFill>
                  <a:srgbClr val="0000FF"/>
                </a:solidFill>
              </a:rPr>
              <a:t>Este slide mostra uma detalhe do Parque Indígena do Xingu, em MT. A imagem Sintética, no fundo, é referente ao mosaico MODIS de oito dias, com início na data de 14 do mês de Setembro de 2019. Observar que as cicatrizes de áreas queimadas, na várzea do Rio Xingu, foram mapeadas graças ao auxílio imprescindível dos focos de calor (pontos brancos). A  Hidrografia foi bloqueada previamente, porque ela confunde com as cicatrizes das áreas queimadas. A validação, operacional, das áreas queimadas, dentro das Terras Indígenas, é feita </a:t>
            </a:r>
            <a:r>
              <a:rPr lang="pt-BR" sz="1200" b="1" dirty="0" smtClean="0">
                <a:solidFill>
                  <a:srgbClr val="0000FF"/>
                </a:solidFill>
              </a:rPr>
              <a:t>remotamente</a:t>
            </a:r>
            <a:r>
              <a:rPr lang="pt-BR" sz="1200" dirty="0" smtClean="0">
                <a:solidFill>
                  <a:srgbClr val="0000FF"/>
                </a:solidFill>
              </a:rPr>
              <a:t>, através das imagens e dos focos de calor.  </a:t>
            </a:r>
            <a:endParaRPr lang="pt-BR" sz="1200" baseline="30000" dirty="0" smtClean="0">
              <a:solidFill>
                <a:srgbClr val="0000FF"/>
              </a:solidFill>
            </a:endParaRPr>
          </a:p>
        </p:txBody>
      </p:sp>
      <p:sp>
        <p:nvSpPr>
          <p:cNvPr id="6" name="CaixaDeTexto 5"/>
          <p:cNvSpPr txBox="1"/>
          <p:nvPr/>
        </p:nvSpPr>
        <p:spPr>
          <a:xfrm>
            <a:off x="2051720" y="44624"/>
            <a:ext cx="5513497" cy="400110"/>
          </a:xfrm>
          <a:prstGeom prst="rect">
            <a:avLst/>
          </a:prstGeom>
          <a:noFill/>
        </p:spPr>
        <p:txBody>
          <a:bodyPr wrap="none" rtlCol="0">
            <a:spAutoFit/>
          </a:bodyPr>
          <a:lstStyle/>
          <a:p>
            <a:r>
              <a:rPr lang="pt-BR" sz="2000" dirty="0" smtClean="0">
                <a:solidFill>
                  <a:srgbClr val="0000FF"/>
                </a:solidFill>
              </a:rPr>
              <a:t>IMAGEM SINTÉTICA DO MT DE SETEMBRO DE 2019</a:t>
            </a:r>
            <a:endParaRPr lang="pt-BR" sz="2000" dirty="0"/>
          </a:p>
        </p:txBody>
      </p:sp>
      <p:pic>
        <p:nvPicPr>
          <p:cNvPr id="10" name="Imagem 9"/>
          <p:cNvPicPr>
            <a:picLocks noChangeAspect="1"/>
          </p:cNvPicPr>
          <p:nvPr/>
        </p:nvPicPr>
        <p:blipFill rotWithShape="1">
          <a:blip r:embed="rId2" cstate="print">
            <a:extLst>
              <a:ext uri="{28A0092B-C50C-407E-A947-70E740481C1C}">
                <a14:useLocalDpi xmlns:a14="http://schemas.microsoft.com/office/drawing/2010/main" val="0"/>
              </a:ext>
            </a:extLst>
          </a:blip>
          <a:srcRect l="10672" r="5813"/>
          <a:stretch/>
        </p:blipFill>
        <p:spPr>
          <a:xfrm>
            <a:off x="35496" y="476672"/>
            <a:ext cx="4438813" cy="2880320"/>
          </a:xfrm>
          <a:prstGeom prst="rect">
            <a:avLst/>
          </a:prstGeom>
        </p:spPr>
      </p:pic>
      <p:pic>
        <p:nvPicPr>
          <p:cNvPr id="11" name="Imagem 10"/>
          <p:cNvPicPr>
            <a:picLocks noChangeAspect="1"/>
          </p:cNvPicPr>
          <p:nvPr/>
        </p:nvPicPr>
        <p:blipFill rotWithShape="1">
          <a:blip r:embed="rId3" cstate="print">
            <a:extLst>
              <a:ext uri="{28A0092B-C50C-407E-A947-70E740481C1C}">
                <a14:useLocalDpi xmlns:a14="http://schemas.microsoft.com/office/drawing/2010/main" val="0"/>
              </a:ext>
            </a:extLst>
          </a:blip>
          <a:srcRect l="10095" r="6243"/>
          <a:stretch/>
        </p:blipFill>
        <p:spPr>
          <a:xfrm>
            <a:off x="4591498" y="2780928"/>
            <a:ext cx="4495800" cy="2896000"/>
          </a:xfrm>
          <a:prstGeom prst="rect">
            <a:avLst/>
          </a:prstGeom>
        </p:spPr>
      </p:pic>
      <p:sp>
        <p:nvSpPr>
          <p:cNvPr id="12" name="Seta dobrada 11"/>
          <p:cNvSpPr/>
          <p:nvPr/>
        </p:nvSpPr>
        <p:spPr>
          <a:xfrm rot="5400000">
            <a:off x="5161780" y="1210468"/>
            <a:ext cx="813816" cy="1273296"/>
          </a:xfrm>
          <a:prstGeom prst="bentArrow">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 name="CaixaDeTexto 12"/>
          <p:cNvSpPr txBox="1"/>
          <p:nvPr/>
        </p:nvSpPr>
        <p:spPr>
          <a:xfrm>
            <a:off x="179512" y="3356992"/>
            <a:ext cx="3960440" cy="276999"/>
          </a:xfrm>
          <a:prstGeom prst="rect">
            <a:avLst/>
          </a:prstGeom>
          <a:noFill/>
        </p:spPr>
        <p:txBody>
          <a:bodyPr wrap="square" rtlCol="0">
            <a:spAutoFit/>
          </a:bodyPr>
          <a:lstStyle/>
          <a:p>
            <a:r>
              <a:rPr lang="pt-BR" sz="1200" dirty="0" smtClean="0">
                <a:solidFill>
                  <a:srgbClr val="0000FF"/>
                </a:solidFill>
              </a:rPr>
              <a:t> Mostra os vetores das áreas queimadas + focos ( brancos) </a:t>
            </a:r>
            <a:endParaRPr lang="pt-BR" sz="1200" dirty="0"/>
          </a:p>
        </p:txBody>
      </p:sp>
      <p:sp>
        <p:nvSpPr>
          <p:cNvPr id="14" name="CaixaDeTexto 13"/>
          <p:cNvSpPr txBox="1"/>
          <p:nvPr/>
        </p:nvSpPr>
        <p:spPr>
          <a:xfrm>
            <a:off x="107504" y="116632"/>
            <a:ext cx="365806" cy="369332"/>
          </a:xfrm>
          <a:prstGeom prst="rect">
            <a:avLst/>
          </a:prstGeom>
          <a:noFill/>
        </p:spPr>
        <p:txBody>
          <a:bodyPr wrap="none" rtlCol="0">
            <a:spAutoFit/>
          </a:bodyPr>
          <a:lstStyle/>
          <a:p>
            <a:r>
              <a:rPr lang="pt-BR" dirty="0" smtClean="0"/>
              <a:t>a)</a:t>
            </a:r>
            <a:endParaRPr lang="pt-BR" dirty="0"/>
          </a:p>
        </p:txBody>
      </p:sp>
      <p:sp>
        <p:nvSpPr>
          <p:cNvPr id="16" name="CaixaDeTexto 15"/>
          <p:cNvSpPr txBox="1"/>
          <p:nvPr/>
        </p:nvSpPr>
        <p:spPr>
          <a:xfrm>
            <a:off x="4638242" y="2420888"/>
            <a:ext cx="377026" cy="369332"/>
          </a:xfrm>
          <a:prstGeom prst="rect">
            <a:avLst/>
          </a:prstGeom>
          <a:noFill/>
        </p:spPr>
        <p:txBody>
          <a:bodyPr wrap="none" rtlCol="0">
            <a:spAutoFit/>
          </a:bodyPr>
          <a:lstStyle/>
          <a:p>
            <a:r>
              <a:rPr lang="pt-BR" dirty="0" smtClean="0"/>
              <a:t>b)</a:t>
            </a:r>
            <a:endParaRPr lang="pt-BR" dirty="0"/>
          </a:p>
        </p:txBody>
      </p:sp>
      <p:sp>
        <p:nvSpPr>
          <p:cNvPr id="17" name="CaixaDeTexto 16"/>
          <p:cNvSpPr txBox="1"/>
          <p:nvPr/>
        </p:nvSpPr>
        <p:spPr>
          <a:xfrm>
            <a:off x="4860032" y="5661248"/>
            <a:ext cx="4104456" cy="276999"/>
          </a:xfrm>
          <a:prstGeom prst="rect">
            <a:avLst/>
          </a:prstGeom>
          <a:noFill/>
        </p:spPr>
        <p:txBody>
          <a:bodyPr wrap="square" rtlCol="0">
            <a:spAutoFit/>
          </a:bodyPr>
          <a:lstStyle/>
          <a:p>
            <a:r>
              <a:rPr lang="pt-BR" sz="1200" dirty="0" smtClean="0">
                <a:solidFill>
                  <a:srgbClr val="0000FF"/>
                </a:solidFill>
              </a:rPr>
              <a:t> Mostra o mapa das áreas queimadas + focos (em branco) </a:t>
            </a:r>
            <a:endParaRPr lang="pt-BR" sz="1200" dirty="0"/>
          </a:p>
        </p:txBody>
      </p:sp>
      <p:pic>
        <p:nvPicPr>
          <p:cNvPr id="18" name="Image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5896" y="4149080"/>
            <a:ext cx="936104" cy="864096"/>
          </a:xfrm>
          <a:prstGeom prst="rect">
            <a:avLst/>
          </a:prstGeom>
        </p:spPr>
      </p:pic>
    </p:spTree>
    <p:extLst>
      <p:ext uri="{BB962C8B-B14F-4D97-AF65-F5344CB8AC3E}">
        <p14:creationId xmlns:p14="http://schemas.microsoft.com/office/powerpoint/2010/main" val="10275838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34" y="956612"/>
            <a:ext cx="9108504" cy="4944776"/>
          </a:xfrm>
          <a:prstGeom prst="rect">
            <a:avLst/>
          </a:prstGeom>
        </p:spPr>
      </p:pic>
      <p:sp>
        <p:nvSpPr>
          <p:cNvPr id="5" name="CaixaDeTexto 4"/>
          <p:cNvSpPr txBox="1"/>
          <p:nvPr/>
        </p:nvSpPr>
        <p:spPr>
          <a:xfrm>
            <a:off x="1907704" y="220578"/>
            <a:ext cx="5237459" cy="400110"/>
          </a:xfrm>
          <a:prstGeom prst="rect">
            <a:avLst/>
          </a:prstGeom>
          <a:noFill/>
        </p:spPr>
        <p:txBody>
          <a:bodyPr wrap="none" rtlCol="0">
            <a:spAutoFit/>
          </a:bodyPr>
          <a:lstStyle/>
          <a:p>
            <a:r>
              <a:rPr lang="pt-BR" sz="2000" dirty="0" smtClean="0">
                <a:solidFill>
                  <a:srgbClr val="0000FF"/>
                </a:solidFill>
              </a:rPr>
              <a:t>IMAGEM SINTÉTICA DO MT DE AGOSTO DE 2019</a:t>
            </a:r>
            <a:endParaRPr lang="pt-BR" sz="2000" dirty="0"/>
          </a:p>
        </p:txBody>
      </p:sp>
      <p:sp>
        <p:nvSpPr>
          <p:cNvPr id="4" name="CaixaDeTexto 3"/>
          <p:cNvSpPr txBox="1"/>
          <p:nvPr/>
        </p:nvSpPr>
        <p:spPr>
          <a:xfrm>
            <a:off x="-7937" y="5877272"/>
            <a:ext cx="9144000" cy="830997"/>
          </a:xfrm>
          <a:prstGeom prst="rect">
            <a:avLst/>
          </a:prstGeom>
          <a:noFill/>
        </p:spPr>
        <p:txBody>
          <a:bodyPr wrap="square" rtlCol="0">
            <a:spAutoFit/>
          </a:bodyPr>
          <a:lstStyle/>
          <a:p>
            <a:pPr algn="just"/>
            <a:r>
              <a:rPr lang="pt-BR" sz="1200" dirty="0" smtClean="0">
                <a:solidFill>
                  <a:srgbClr val="0000FF"/>
                </a:solidFill>
              </a:rPr>
              <a:t>Este slide mostra uma detalhe do Pantanal, em MT. A imagem Sintética, no fundo, é referente ao mosaico MODIS de oito dias, com início na data de 13 do mês de Agosto de 2019. Observar que, nesta data, </a:t>
            </a:r>
            <a:r>
              <a:rPr lang="pt-BR" sz="1200" b="1" dirty="0" smtClean="0">
                <a:solidFill>
                  <a:srgbClr val="0000FF"/>
                </a:solidFill>
              </a:rPr>
              <a:t>não haviam</a:t>
            </a:r>
            <a:r>
              <a:rPr lang="pt-BR" sz="1200" dirty="0" smtClean="0">
                <a:solidFill>
                  <a:srgbClr val="0000FF"/>
                </a:solidFill>
              </a:rPr>
              <a:t>, dentro do polígono (amarelo), cicatrizes de áreas queimadas no Pantanal, esta informação é conclusiva,  porque a resposta espectral sobre a imagem é incontestável,  graças ao auxílio imprescindível dos focos de calor (pontos brancos). A  Hidrografia foi bloqueada previamente, porque ela confunde com as cicatrizes das queimadas. </a:t>
            </a:r>
            <a:endParaRPr lang="pt-BR" sz="1200" baseline="30000" dirty="0" smtClean="0">
              <a:solidFill>
                <a:srgbClr val="0000FF"/>
              </a:solidFill>
            </a:endParaRPr>
          </a:p>
        </p:txBody>
      </p:sp>
    </p:spTree>
    <p:extLst>
      <p:ext uri="{BB962C8B-B14F-4D97-AF65-F5344CB8AC3E}">
        <p14:creationId xmlns:p14="http://schemas.microsoft.com/office/powerpoint/2010/main" val="5222181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57057"/>
            <a:ext cx="9144000" cy="4943885"/>
          </a:xfrm>
          <a:prstGeom prst="rect">
            <a:avLst/>
          </a:prstGeom>
        </p:spPr>
      </p:pic>
      <p:sp>
        <p:nvSpPr>
          <p:cNvPr id="4" name="CaixaDeTexto 3"/>
          <p:cNvSpPr txBox="1"/>
          <p:nvPr/>
        </p:nvSpPr>
        <p:spPr>
          <a:xfrm>
            <a:off x="1907704" y="220578"/>
            <a:ext cx="5513497" cy="400110"/>
          </a:xfrm>
          <a:prstGeom prst="rect">
            <a:avLst/>
          </a:prstGeom>
          <a:noFill/>
        </p:spPr>
        <p:txBody>
          <a:bodyPr wrap="none" rtlCol="0">
            <a:spAutoFit/>
          </a:bodyPr>
          <a:lstStyle/>
          <a:p>
            <a:r>
              <a:rPr lang="pt-BR" sz="2000" dirty="0" smtClean="0">
                <a:solidFill>
                  <a:srgbClr val="0000FF"/>
                </a:solidFill>
              </a:rPr>
              <a:t>IMAGEM SINTÉTICA DO MT DE SETEMBRO DE 2019</a:t>
            </a:r>
            <a:endParaRPr lang="pt-BR" sz="2000" dirty="0"/>
          </a:p>
        </p:txBody>
      </p:sp>
      <p:sp>
        <p:nvSpPr>
          <p:cNvPr id="5" name="CaixaDeTexto 4"/>
          <p:cNvSpPr txBox="1"/>
          <p:nvPr/>
        </p:nvSpPr>
        <p:spPr>
          <a:xfrm>
            <a:off x="-7937" y="5877272"/>
            <a:ext cx="9144000" cy="1138773"/>
          </a:xfrm>
          <a:prstGeom prst="rect">
            <a:avLst/>
          </a:prstGeom>
          <a:noFill/>
        </p:spPr>
        <p:txBody>
          <a:bodyPr wrap="square" rtlCol="0">
            <a:spAutoFit/>
          </a:bodyPr>
          <a:lstStyle/>
          <a:p>
            <a:pPr algn="just"/>
            <a:r>
              <a:rPr lang="pt-BR" sz="1200" dirty="0" smtClean="0">
                <a:solidFill>
                  <a:srgbClr val="0000FF"/>
                </a:solidFill>
              </a:rPr>
              <a:t>Este slide mostra uma detalhe do Pantanal, em MT. A imagem Sintética, no fundo, é referente ao mosaico MODIS de oito dias, com início na data de 14 do mês de Setembro de 2019 (um mês depois). Observar que, nesta data, </a:t>
            </a:r>
            <a:r>
              <a:rPr lang="pt-BR" sz="1200" b="1" dirty="0" smtClean="0">
                <a:solidFill>
                  <a:srgbClr val="0000FF"/>
                </a:solidFill>
              </a:rPr>
              <a:t>são visíveis</a:t>
            </a:r>
            <a:r>
              <a:rPr lang="pt-BR" sz="1200" dirty="0" smtClean="0">
                <a:solidFill>
                  <a:srgbClr val="0000FF"/>
                </a:solidFill>
              </a:rPr>
              <a:t> as</a:t>
            </a:r>
            <a:r>
              <a:rPr lang="pt-BR" sz="1200" b="1" dirty="0" smtClean="0">
                <a:solidFill>
                  <a:srgbClr val="0000FF"/>
                </a:solidFill>
              </a:rPr>
              <a:t> </a:t>
            </a:r>
            <a:r>
              <a:rPr lang="pt-BR" sz="1200" dirty="0" smtClean="0">
                <a:solidFill>
                  <a:srgbClr val="0000FF"/>
                </a:solidFill>
              </a:rPr>
              <a:t>cicatrizes de áreas queimadas no Pantanal (áreas escuras, nos vetores amarelos), esta informação é conclusiva,  porque a resposta espectral sobre a imagem é incontestável,  graças ao auxílio imprescindível dos focos de calor (pontos brancos). A  Hidrografia foi bloqueada previamente, porque ela confunde com as cicatrizes das queimadas. </a:t>
            </a:r>
            <a:r>
              <a:rPr lang="pt-BR" sz="1200" dirty="0">
                <a:solidFill>
                  <a:srgbClr val="0000FF"/>
                </a:solidFill>
              </a:rPr>
              <a:t>(favor voltar o slide e avançar).</a:t>
            </a:r>
          </a:p>
          <a:p>
            <a:pPr algn="just"/>
            <a:r>
              <a:rPr lang="pt-BR" sz="1200" baseline="30000" dirty="0" smtClean="0">
                <a:solidFill>
                  <a:srgbClr val="0000FF"/>
                </a:solidFill>
              </a:rPr>
              <a:t> </a:t>
            </a:r>
          </a:p>
        </p:txBody>
      </p:sp>
    </p:spTree>
    <p:extLst>
      <p:ext uri="{BB962C8B-B14F-4D97-AF65-F5344CB8AC3E}">
        <p14:creationId xmlns:p14="http://schemas.microsoft.com/office/powerpoint/2010/main" val="36342423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907704" y="220578"/>
            <a:ext cx="5513497" cy="400110"/>
          </a:xfrm>
          <a:prstGeom prst="rect">
            <a:avLst/>
          </a:prstGeom>
          <a:noFill/>
        </p:spPr>
        <p:txBody>
          <a:bodyPr wrap="none" rtlCol="0">
            <a:spAutoFit/>
          </a:bodyPr>
          <a:lstStyle/>
          <a:p>
            <a:r>
              <a:rPr lang="pt-BR" sz="2000" dirty="0" smtClean="0">
                <a:solidFill>
                  <a:srgbClr val="0000FF"/>
                </a:solidFill>
              </a:rPr>
              <a:t>IMAGEM SINTÉTICA DO MT DE SETEMBRO DE 2019</a:t>
            </a:r>
            <a:endParaRPr lang="pt-BR" sz="2000" dirty="0"/>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48621"/>
            <a:ext cx="9144000" cy="4960757"/>
          </a:xfrm>
          <a:prstGeom prst="rect">
            <a:avLst/>
          </a:prstGeom>
        </p:spPr>
      </p:pic>
      <p:sp>
        <p:nvSpPr>
          <p:cNvPr id="5" name="CaixaDeTexto 4"/>
          <p:cNvSpPr txBox="1"/>
          <p:nvPr/>
        </p:nvSpPr>
        <p:spPr>
          <a:xfrm>
            <a:off x="-7937" y="5949280"/>
            <a:ext cx="9144000" cy="830997"/>
          </a:xfrm>
          <a:prstGeom prst="rect">
            <a:avLst/>
          </a:prstGeom>
          <a:noFill/>
        </p:spPr>
        <p:txBody>
          <a:bodyPr wrap="square" rtlCol="0">
            <a:spAutoFit/>
          </a:bodyPr>
          <a:lstStyle/>
          <a:p>
            <a:pPr algn="just"/>
            <a:r>
              <a:rPr lang="pt-BR" sz="1200" dirty="0" smtClean="0">
                <a:solidFill>
                  <a:srgbClr val="0000FF"/>
                </a:solidFill>
              </a:rPr>
              <a:t>Este slide mostra uma detalhe do Pantanal, em MT. A imagem Sintética, no fundo, é referente ao mosaico MODIS de oito dias, com início na data de 14 do mês de Setembro de 2019. Observar o mapeamento final das cicatrizes de áreas queimadas no Pantanal (cor rosa). Esta informação é conclusiva,  porque a resposta espectral sobre a imagem é incontestável,  graças ao auxílio imprescindível dos focos de calor (pontos brancos). A  Hidrografia foi bloqueada previamente, porque ela confunde com as cicatrizes das queimadas. </a:t>
            </a:r>
            <a:endParaRPr lang="pt-BR" sz="1200" baseline="30000" dirty="0" smtClean="0">
              <a:solidFill>
                <a:srgbClr val="0000FF"/>
              </a:solidFill>
            </a:endParaRPr>
          </a:p>
        </p:txBody>
      </p:sp>
    </p:spTree>
    <p:extLst>
      <p:ext uri="{BB962C8B-B14F-4D97-AF65-F5344CB8AC3E}">
        <p14:creationId xmlns:p14="http://schemas.microsoft.com/office/powerpoint/2010/main" val="9689929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907704" y="220578"/>
            <a:ext cx="5237459" cy="400110"/>
          </a:xfrm>
          <a:prstGeom prst="rect">
            <a:avLst/>
          </a:prstGeom>
          <a:noFill/>
        </p:spPr>
        <p:txBody>
          <a:bodyPr wrap="none" rtlCol="0">
            <a:spAutoFit/>
          </a:bodyPr>
          <a:lstStyle/>
          <a:p>
            <a:r>
              <a:rPr lang="pt-BR" sz="2000" dirty="0" smtClean="0">
                <a:solidFill>
                  <a:srgbClr val="0000FF"/>
                </a:solidFill>
              </a:rPr>
              <a:t>IMAGEM SINTÉTICA DO MT DE AGOSTO DE 2019</a:t>
            </a:r>
            <a:endParaRPr lang="pt-BR" sz="2000" dirty="0"/>
          </a:p>
        </p:txBody>
      </p:sp>
      <p:sp>
        <p:nvSpPr>
          <p:cNvPr id="4" name="CaixaDeTexto 3"/>
          <p:cNvSpPr txBox="1"/>
          <p:nvPr/>
        </p:nvSpPr>
        <p:spPr>
          <a:xfrm>
            <a:off x="-7937" y="5877272"/>
            <a:ext cx="9144000" cy="1015663"/>
          </a:xfrm>
          <a:prstGeom prst="rect">
            <a:avLst/>
          </a:prstGeom>
          <a:noFill/>
        </p:spPr>
        <p:txBody>
          <a:bodyPr wrap="square" rtlCol="0">
            <a:spAutoFit/>
          </a:bodyPr>
          <a:lstStyle/>
          <a:p>
            <a:pPr algn="just"/>
            <a:r>
              <a:rPr lang="pt-BR" sz="1200" dirty="0" smtClean="0">
                <a:solidFill>
                  <a:srgbClr val="0000FF"/>
                </a:solidFill>
              </a:rPr>
              <a:t>Este slide mostra um detalhe, próximo ao Município de São Félix do Araguaia, em MT. A imagem Sintética, no fundo, é referente ao mosaico MODIS de oito dias, com início na data de 21 do mês de Agosto de 2019. Observar que, </a:t>
            </a:r>
            <a:r>
              <a:rPr lang="pt-BR" sz="1200" b="1" dirty="0" smtClean="0">
                <a:solidFill>
                  <a:srgbClr val="0000FF"/>
                </a:solidFill>
              </a:rPr>
              <a:t>nesta semana</a:t>
            </a:r>
            <a:r>
              <a:rPr lang="pt-BR" sz="1200" dirty="0" smtClean="0">
                <a:solidFill>
                  <a:srgbClr val="0000FF"/>
                </a:solidFill>
              </a:rPr>
              <a:t>, não haviam cicatrizes de áreas queimadas no polígono (amarelo). Esta informação é conclusiva,  porque a resposta espectral sobre a imagem é incontestável,  graças ao auxílio imprescindível dos focos de calor (pontos brancos). A  Hidrografia foi bloqueada previamente, porque ela confunde com as cicatrizes das queimadas. </a:t>
            </a:r>
            <a:endParaRPr lang="pt-BR" sz="1200" baseline="30000" dirty="0" smtClean="0">
              <a:solidFill>
                <a:srgbClr val="0000FF"/>
              </a:solidFill>
            </a:endParaRPr>
          </a:p>
        </p:txBody>
      </p:sp>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51129"/>
            <a:ext cx="9144000" cy="4955741"/>
          </a:xfrm>
          <a:prstGeom prst="rect">
            <a:avLst/>
          </a:prstGeom>
        </p:spPr>
      </p:pic>
    </p:spTree>
    <p:extLst>
      <p:ext uri="{BB962C8B-B14F-4D97-AF65-F5344CB8AC3E}">
        <p14:creationId xmlns:p14="http://schemas.microsoft.com/office/powerpoint/2010/main" val="19318257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907704" y="220578"/>
            <a:ext cx="5237459" cy="400110"/>
          </a:xfrm>
          <a:prstGeom prst="rect">
            <a:avLst/>
          </a:prstGeom>
          <a:noFill/>
        </p:spPr>
        <p:txBody>
          <a:bodyPr wrap="none" rtlCol="0">
            <a:spAutoFit/>
          </a:bodyPr>
          <a:lstStyle/>
          <a:p>
            <a:r>
              <a:rPr lang="pt-BR" sz="2000" dirty="0" smtClean="0">
                <a:solidFill>
                  <a:srgbClr val="0000FF"/>
                </a:solidFill>
              </a:rPr>
              <a:t>IMAGEM SINTÉTICA DO MT DE AGOSTO DE 2019</a:t>
            </a:r>
            <a:endParaRPr lang="pt-BR" sz="2000" dirty="0"/>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9678"/>
            <a:ext cx="9144000" cy="4978644"/>
          </a:xfrm>
          <a:prstGeom prst="rect">
            <a:avLst/>
          </a:prstGeom>
        </p:spPr>
      </p:pic>
      <p:sp>
        <p:nvSpPr>
          <p:cNvPr id="6" name="CaixaDeTexto 5"/>
          <p:cNvSpPr txBox="1"/>
          <p:nvPr/>
        </p:nvSpPr>
        <p:spPr>
          <a:xfrm>
            <a:off x="-7937" y="5877272"/>
            <a:ext cx="9144000" cy="1261884"/>
          </a:xfrm>
          <a:prstGeom prst="rect">
            <a:avLst/>
          </a:prstGeom>
          <a:noFill/>
        </p:spPr>
        <p:txBody>
          <a:bodyPr wrap="square" rtlCol="0">
            <a:spAutoFit/>
          </a:bodyPr>
          <a:lstStyle/>
          <a:p>
            <a:pPr algn="just"/>
            <a:r>
              <a:rPr lang="pt-BR" sz="1200" dirty="0" smtClean="0">
                <a:solidFill>
                  <a:srgbClr val="0000FF"/>
                </a:solidFill>
              </a:rPr>
              <a:t>Este slide mostra um detalhe, próximo ao Município de São Félix do Araguaia, em MT. A imagem Sintética, no fundo, é referente ao mosaico MODIS de oito dias, com início na data de 29 do mês de Agosto de 2019. Observar que, </a:t>
            </a:r>
            <a:r>
              <a:rPr lang="pt-BR" sz="1200" b="1" dirty="0" smtClean="0">
                <a:solidFill>
                  <a:srgbClr val="0000FF"/>
                </a:solidFill>
              </a:rPr>
              <a:t>uma semana depois</a:t>
            </a:r>
            <a:r>
              <a:rPr lang="pt-BR" sz="1200" dirty="0" smtClean="0">
                <a:solidFill>
                  <a:srgbClr val="0000FF"/>
                </a:solidFill>
              </a:rPr>
              <a:t>, da imagem anterior, ocorreriam as cicatrizes de áreas queimadas, dentro do polígono (amarelo). Esta informação é conclusiva,  porque a resposta espectral sobre a imagem é incontestável,  graças ao auxílio imprescindível dos focos de calor (pontos brancos). A  Hidrografia foi bloqueada previamente, porque ela confunde com as cicatrizes das queimadas. </a:t>
            </a:r>
            <a:r>
              <a:rPr lang="pt-BR" sz="1200" dirty="0">
                <a:solidFill>
                  <a:srgbClr val="0000FF"/>
                </a:solidFill>
              </a:rPr>
              <a:t>(favor voltar o slide e avançar).</a:t>
            </a:r>
          </a:p>
          <a:p>
            <a:pPr algn="just"/>
            <a:endParaRPr lang="pt-BR" sz="1200" baseline="30000" dirty="0" smtClean="0">
              <a:solidFill>
                <a:srgbClr val="0000FF"/>
              </a:solidFill>
            </a:endParaRPr>
          </a:p>
          <a:p>
            <a:pPr algn="just"/>
            <a:endParaRPr lang="pt-BR" sz="1200" baseline="30000" dirty="0" smtClean="0">
              <a:solidFill>
                <a:srgbClr val="0000FF"/>
              </a:solidFill>
            </a:endParaRPr>
          </a:p>
        </p:txBody>
      </p:sp>
    </p:spTree>
    <p:extLst>
      <p:ext uri="{BB962C8B-B14F-4D97-AF65-F5344CB8AC3E}">
        <p14:creationId xmlns:p14="http://schemas.microsoft.com/office/powerpoint/2010/main" val="36422965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907704" y="220578"/>
            <a:ext cx="5237459" cy="400110"/>
          </a:xfrm>
          <a:prstGeom prst="rect">
            <a:avLst/>
          </a:prstGeom>
          <a:noFill/>
        </p:spPr>
        <p:txBody>
          <a:bodyPr wrap="none" rtlCol="0">
            <a:spAutoFit/>
          </a:bodyPr>
          <a:lstStyle/>
          <a:p>
            <a:r>
              <a:rPr lang="pt-BR" sz="2000" dirty="0" smtClean="0">
                <a:solidFill>
                  <a:srgbClr val="0000FF"/>
                </a:solidFill>
              </a:rPr>
              <a:t>IMAGEM SINTÉTICA DO MT DE AGOSTO DE 2019</a:t>
            </a:r>
            <a:endParaRPr lang="pt-BR" sz="2000" dirty="0"/>
          </a:p>
        </p:txBody>
      </p:sp>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48388"/>
            <a:ext cx="9144000" cy="4961223"/>
          </a:xfrm>
          <a:prstGeom prst="rect">
            <a:avLst/>
          </a:prstGeom>
        </p:spPr>
      </p:pic>
      <p:sp>
        <p:nvSpPr>
          <p:cNvPr id="6" name="CaixaDeTexto 5"/>
          <p:cNvSpPr txBox="1"/>
          <p:nvPr/>
        </p:nvSpPr>
        <p:spPr>
          <a:xfrm>
            <a:off x="-7937" y="5877272"/>
            <a:ext cx="9144000" cy="1015663"/>
          </a:xfrm>
          <a:prstGeom prst="rect">
            <a:avLst/>
          </a:prstGeom>
          <a:noFill/>
        </p:spPr>
        <p:txBody>
          <a:bodyPr wrap="square" rtlCol="0">
            <a:spAutoFit/>
          </a:bodyPr>
          <a:lstStyle/>
          <a:p>
            <a:pPr algn="just"/>
            <a:r>
              <a:rPr lang="pt-BR" sz="1200" dirty="0" smtClean="0">
                <a:solidFill>
                  <a:srgbClr val="0000FF"/>
                </a:solidFill>
              </a:rPr>
              <a:t>Este slide mostra um detalhe, próximo ao Município de São Félix do Araguaia, em MT. A imagem Sintética, no fundo, é referente ao mosaico MODIS de oito dias, com início na data de 29 do mês de Agosto de 2019. Observar que, uma semana depois, as cicatrizes de áreas queimadas, foram devidamente mapeadas, no mês analisado (Agosto). Esta informação é conclusiva,  porque a resposta espectral sobre a imagem é incontestável,  graças ao auxílio imprescindível dos focos de calor (pontos brancos). A  Hidrografia foi bloqueada previamente, porque ela confunde com as cicatrizes das queimadas. </a:t>
            </a:r>
            <a:endParaRPr lang="pt-BR" sz="1200" baseline="30000" dirty="0" smtClean="0">
              <a:solidFill>
                <a:srgbClr val="0000FF"/>
              </a:solidFill>
            </a:endParaRPr>
          </a:p>
        </p:txBody>
      </p:sp>
    </p:spTree>
    <p:extLst>
      <p:ext uri="{BB962C8B-B14F-4D97-AF65-F5344CB8AC3E}">
        <p14:creationId xmlns:p14="http://schemas.microsoft.com/office/powerpoint/2010/main" val="13676543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1259632" y="-12380"/>
            <a:ext cx="6707798" cy="400110"/>
          </a:xfrm>
          <a:prstGeom prst="rect">
            <a:avLst/>
          </a:prstGeom>
          <a:noFill/>
        </p:spPr>
        <p:txBody>
          <a:bodyPr wrap="none" rtlCol="0">
            <a:spAutoFit/>
          </a:bodyPr>
          <a:lstStyle/>
          <a:p>
            <a:r>
              <a:rPr lang="pt-BR" sz="2000" dirty="0" smtClean="0">
                <a:solidFill>
                  <a:srgbClr val="0000FF"/>
                </a:solidFill>
              </a:rPr>
              <a:t>DETALHE DE UMA IMAGEM SINTÉTICA DE JULHO DE 2019 - MT</a:t>
            </a:r>
            <a:endParaRPr lang="pt-BR" sz="2000" dirty="0"/>
          </a:p>
        </p:txBody>
      </p:sp>
      <p:sp>
        <p:nvSpPr>
          <p:cNvPr id="2" name="Retângulo 1"/>
          <p:cNvSpPr/>
          <p:nvPr/>
        </p:nvSpPr>
        <p:spPr>
          <a:xfrm>
            <a:off x="107504" y="396197"/>
            <a:ext cx="2664296" cy="20882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107504" y="2708920"/>
            <a:ext cx="2664296" cy="20882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3275856" y="2708920"/>
            <a:ext cx="2664296" cy="20882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3275856" y="402927"/>
            <a:ext cx="2664296" cy="20882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6372200" y="2708920"/>
            <a:ext cx="2664296" cy="20882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6372200" y="404664"/>
            <a:ext cx="2664296" cy="20882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396877"/>
            <a:ext cx="2664296" cy="2087552"/>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8134" y="404665"/>
            <a:ext cx="2672018" cy="2088232"/>
          </a:xfrm>
          <a:prstGeom prst="rect">
            <a:avLst/>
          </a:prstGeom>
        </p:spPr>
      </p:pic>
      <p:pic>
        <p:nvPicPr>
          <p:cNvPr id="13" name="Imagem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200" y="402927"/>
            <a:ext cx="2664296" cy="2081502"/>
          </a:xfrm>
          <a:prstGeom prst="rect">
            <a:avLst/>
          </a:prstGeom>
        </p:spPr>
      </p:pic>
      <p:pic>
        <p:nvPicPr>
          <p:cNvPr id="14" name="Imagem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2708920"/>
            <a:ext cx="2664296" cy="2088232"/>
          </a:xfrm>
          <a:prstGeom prst="rect">
            <a:avLst/>
          </a:prstGeom>
        </p:spPr>
      </p:pic>
      <p:pic>
        <p:nvPicPr>
          <p:cNvPr id="15" name="Imagem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5856" y="2708920"/>
            <a:ext cx="2664295" cy="2088232"/>
          </a:xfrm>
          <a:prstGeom prst="rect">
            <a:avLst/>
          </a:prstGeom>
        </p:spPr>
      </p:pic>
      <p:pic>
        <p:nvPicPr>
          <p:cNvPr id="16" name="Imagem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2200" y="2717387"/>
            <a:ext cx="2664296" cy="2066869"/>
          </a:xfrm>
          <a:prstGeom prst="rect">
            <a:avLst/>
          </a:prstGeom>
        </p:spPr>
      </p:pic>
      <p:sp>
        <p:nvSpPr>
          <p:cNvPr id="17" name="CaixaDeTexto 16"/>
          <p:cNvSpPr txBox="1"/>
          <p:nvPr/>
        </p:nvSpPr>
        <p:spPr>
          <a:xfrm>
            <a:off x="119073" y="2454756"/>
            <a:ext cx="2660537" cy="276999"/>
          </a:xfrm>
          <a:prstGeom prst="rect">
            <a:avLst/>
          </a:prstGeom>
          <a:noFill/>
        </p:spPr>
        <p:txBody>
          <a:bodyPr wrap="none" rtlCol="0">
            <a:spAutoFit/>
          </a:bodyPr>
          <a:lstStyle/>
          <a:p>
            <a:r>
              <a:rPr lang="pt-BR" sz="1200" dirty="0">
                <a:latin typeface="Arial Black" panose="020B0A04020102020204" pitchFamily="34" charset="0"/>
              </a:rPr>
              <a:t>Sintetica_04 a 11_Julho_2019</a:t>
            </a:r>
          </a:p>
        </p:txBody>
      </p:sp>
      <p:sp>
        <p:nvSpPr>
          <p:cNvPr id="18" name="CaixaDeTexto 17"/>
          <p:cNvSpPr txBox="1"/>
          <p:nvPr/>
        </p:nvSpPr>
        <p:spPr>
          <a:xfrm>
            <a:off x="3279615" y="2446289"/>
            <a:ext cx="2660537" cy="276999"/>
          </a:xfrm>
          <a:prstGeom prst="rect">
            <a:avLst/>
          </a:prstGeom>
          <a:noFill/>
        </p:spPr>
        <p:txBody>
          <a:bodyPr wrap="none" rtlCol="0">
            <a:spAutoFit/>
          </a:bodyPr>
          <a:lstStyle/>
          <a:p>
            <a:r>
              <a:rPr lang="pt-BR" sz="1200" dirty="0" smtClean="0">
                <a:latin typeface="Arial Black" panose="020B0A04020102020204" pitchFamily="34" charset="0"/>
              </a:rPr>
              <a:t>Sintetica_12 </a:t>
            </a:r>
            <a:r>
              <a:rPr lang="pt-BR" sz="1200" dirty="0">
                <a:latin typeface="Arial Black" panose="020B0A04020102020204" pitchFamily="34" charset="0"/>
              </a:rPr>
              <a:t>a </a:t>
            </a:r>
            <a:r>
              <a:rPr lang="pt-BR" sz="1200" dirty="0" smtClean="0">
                <a:latin typeface="Arial Black" panose="020B0A04020102020204" pitchFamily="34" charset="0"/>
              </a:rPr>
              <a:t>19_Julho_2019</a:t>
            </a:r>
            <a:endParaRPr lang="pt-BR" sz="1200" dirty="0">
              <a:latin typeface="Arial Black" panose="020B0A04020102020204" pitchFamily="34" charset="0"/>
            </a:endParaRPr>
          </a:p>
        </p:txBody>
      </p:sp>
      <p:sp>
        <p:nvSpPr>
          <p:cNvPr id="19" name="CaixaDeTexto 18"/>
          <p:cNvSpPr txBox="1"/>
          <p:nvPr/>
        </p:nvSpPr>
        <p:spPr>
          <a:xfrm>
            <a:off x="6375959" y="2454756"/>
            <a:ext cx="2660537" cy="276999"/>
          </a:xfrm>
          <a:prstGeom prst="rect">
            <a:avLst/>
          </a:prstGeom>
          <a:noFill/>
        </p:spPr>
        <p:txBody>
          <a:bodyPr wrap="none" rtlCol="0">
            <a:spAutoFit/>
          </a:bodyPr>
          <a:lstStyle/>
          <a:p>
            <a:r>
              <a:rPr lang="pt-BR" sz="1200" dirty="0" smtClean="0">
                <a:latin typeface="Arial Black" panose="020B0A04020102020204" pitchFamily="34" charset="0"/>
              </a:rPr>
              <a:t>Sintetica_20 </a:t>
            </a:r>
            <a:r>
              <a:rPr lang="pt-BR" sz="1200" dirty="0">
                <a:latin typeface="Arial Black" panose="020B0A04020102020204" pitchFamily="34" charset="0"/>
              </a:rPr>
              <a:t>a </a:t>
            </a:r>
            <a:r>
              <a:rPr lang="pt-BR" sz="1200" dirty="0" smtClean="0">
                <a:latin typeface="Arial Black" panose="020B0A04020102020204" pitchFamily="34" charset="0"/>
              </a:rPr>
              <a:t>27_Julho_2019</a:t>
            </a:r>
            <a:endParaRPr lang="pt-BR" sz="1200" dirty="0">
              <a:latin typeface="Arial Black" panose="020B0A04020102020204" pitchFamily="34" charset="0"/>
            </a:endParaRPr>
          </a:p>
        </p:txBody>
      </p:sp>
      <p:sp>
        <p:nvSpPr>
          <p:cNvPr id="20" name="CaixaDeTexto 19"/>
          <p:cNvSpPr txBox="1"/>
          <p:nvPr/>
        </p:nvSpPr>
        <p:spPr>
          <a:xfrm>
            <a:off x="69364" y="4808185"/>
            <a:ext cx="2746457" cy="276999"/>
          </a:xfrm>
          <a:prstGeom prst="rect">
            <a:avLst/>
          </a:prstGeom>
          <a:noFill/>
        </p:spPr>
        <p:txBody>
          <a:bodyPr wrap="none" rtlCol="0">
            <a:spAutoFit/>
          </a:bodyPr>
          <a:lstStyle/>
          <a:p>
            <a:r>
              <a:rPr lang="pt-BR" sz="1200" dirty="0" smtClean="0">
                <a:latin typeface="Arial Black" panose="020B0A04020102020204" pitchFamily="34" charset="0"/>
              </a:rPr>
              <a:t>Sintetica_28ago </a:t>
            </a:r>
            <a:r>
              <a:rPr lang="pt-BR" sz="1200" dirty="0">
                <a:latin typeface="Arial Black" panose="020B0A04020102020204" pitchFamily="34" charset="0"/>
              </a:rPr>
              <a:t>a </a:t>
            </a:r>
            <a:r>
              <a:rPr lang="pt-BR" sz="1200" dirty="0" smtClean="0">
                <a:latin typeface="Arial Black" panose="020B0A04020102020204" pitchFamily="34" charset="0"/>
              </a:rPr>
              <a:t>04ago_2019</a:t>
            </a:r>
            <a:endParaRPr lang="pt-BR" sz="1200" dirty="0">
              <a:latin typeface="Arial Black" panose="020B0A04020102020204" pitchFamily="34" charset="0"/>
            </a:endParaRPr>
          </a:p>
        </p:txBody>
      </p:sp>
      <p:sp>
        <p:nvSpPr>
          <p:cNvPr id="21" name="CaixaDeTexto 20"/>
          <p:cNvSpPr txBox="1"/>
          <p:nvPr/>
        </p:nvSpPr>
        <p:spPr>
          <a:xfrm>
            <a:off x="3257236" y="4797152"/>
            <a:ext cx="2746457" cy="276999"/>
          </a:xfrm>
          <a:prstGeom prst="rect">
            <a:avLst/>
          </a:prstGeom>
          <a:noFill/>
        </p:spPr>
        <p:txBody>
          <a:bodyPr wrap="none" rtlCol="0">
            <a:spAutoFit/>
          </a:bodyPr>
          <a:lstStyle/>
          <a:p>
            <a:r>
              <a:rPr lang="pt-BR" sz="1200" dirty="0" smtClean="0">
                <a:latin typeface="Arial Black" panose="020B0A04020102020204" pitchFamily="34" charset="0"/>
              </a:rPr>
              <a:t>Sintetica_28ago </a:t>
            </a:r>
            <a:r>
              <a:rPr lang="pt-BR" sz="1200" dirty="0">
                <a:latin typeface="Arial Black" panose="020B0A04020102020204" pitchFamily="34" charset="0"/>
              </a:rPr>
              <a:t>a </a:t>
            </a:r>
            <a:r>
              <a:rPr lang="pt-BR" sz="1200" dirty="0" smtClean="0">
                <a:latin typeface="Arial Black" panose="020B0A04020102020204" pitchFamily="34" charset="0"/>
              </a:rPr>
              <a:t>04ago_2019</a:t>
            </a:r>
            <a:endParaRPr lang="pt-BR" sz="1200" dirty="0">
              <a:latin typeface="Arial Black" panose="020B0A04020102020204" pitchFamily="34" charset="0"/>
            </a:endParaRPr>
          </a:p>
        </p:txBody>
      </p:sp>
      <p:sp>
        <p:nvSpPr>
          <p:cNvPr id="22" name="CaixaDeTexto 21"/>
          <p:cNvSpPr txBox="1"/>
          <p:nvPr/>
        </p:nvSpPr>
        <p:spPr>
          <a:xfrm>
            <a:off x="3275856" y="4581128"/>
            <a:ext cx="1272977" cy="276999"/>
          </a:xfrm>
          <a:prstGeom prst="rect">
            <a:avLst/>
          </a:prstGeom>
          <a:noFill/>
        </p:spPr>
        <p:txBody>
          <a:bodyPr wrap="none" rtlCol="0">
            <a:spAutoFit/>
          </a:bodyPr>
          <a:lstStyle/>
          <a:p>
            <a:r>
              <a:rPr lang="pt-BR" sz="1200" dirty="0" smtClean="0">
                <a:solidFill>
                  <a:srgbClr val="FFCC00"/>
                </a:solidFill>
                <a:latin typeface="Arial Black" panose="020B0A04020102020204" pitchFamily="34" charset="0"/>
              </a:rPr>
              <a:t>Mapeamento</a:t>
            </a:r>
            <a:endParaRPr lang="pt-BR" sz="1200" dirty="0">
              <a:solidFill>
                <a:srgbClr val="FFCC00"/>
              </a:solidFill>
              <a:latin typeface="Arial Black" panose="020B0A04020102020204" pitchFamily="34" charset="0"/>
            </a:endParaRPr>
          </a:p>
        </p:txBody>
      </p:sp>
      <p:sp>
        <p:nvSpPr>
          <p:cNvPr id="23" name="CaixaDeTexto 22"/>
          <p:cNvSpPr txBox="1"/>
          <p:nvPr/>
        </p:nvSpPr>
        <p:spPr>
          <a:xfrm>
            <a:off x="6490606" y="4564194"/>
            <a:ext cx="2473882" cy="276999"/>
          </a:xfrm>
          <a:prstGeom prst="rect">
            <a:avLst/>
          </a:prstGeom>
          <a:noFill/>
        </p:spPr>
        <p:txBody>
          <a:bodyPr wrap="none" rtlCol="0">
            <a:spAutoFit/>
          </a:bodyPr>
          <a:lstStyle/>
          <a:p>
            <a:r>
              <a:rPr lang="pt-BR" sz="1200" dirty="0">
                <a:solidFill>
                  <a:srgbClr val="FFCC00"/>
                </a:solidFill>
                <a:latin typeface="Arial Black" panose="020B0A04020102020204" pitchFamily="34" charset="0"/>
              </a:rPr>
              <a:t>Parque </a:t>
            </a:r>
            <a:r>
              <a:rPr lang="pt-BR" sz="1200" dirty="0" smtClean="0">
                <a:solidFill>
                  <a:srgbClr val="FFCC00"/>
                </a:solidFill>
                <a:latin typeface="Arial Black" panose="020B0A04020102020204" pitchFamily="34" charset="0"/>
              </a:rPr>
              <a:t>Serra Sta. Barbara</a:t>
            </a:r>
            <a:endParaRPr lang="pt-BR" sz="1200" dirty="0">
              <a:solidFill>
                <a:srgbClr val="FFCC00"/>
              </a:solidFill>
              <a:latin typeface="Arial Black" panose="020B0A04020102020204" pitchFamily="34" charset="0"/>
            </a:endParaRPr>
          </a:p>
        </p:txBody>
      </p:sp>
      <p:sp>
        <p:nvSpPr>
          <p:cNvPr id="24" name="CaixaDeTexto 23"/>
          <p:cNvSpPr txBox="1"/>
          <p:nvPr/>
        </p:nvSpPr>
        <p:spPr>
          <a:xfrm>
            <a:off x="8255514" y="2636912"/>
            <a:ext cx="852990" cy="276999"/>
          </a:xfrm>
          <a:prstGeom prst="rect">
            <a:avLst/>
          </a:prstGeom>
          <a:noFill/>
        </p:spPr>
        <p:txBody>
          <a:bodyPr wrap="none" rtlCol="0">
            <a:spAutoFit/>
          </a:bodyPr>
          <a:lstStyle/>
          <a:p>
            <a:r>
              <a:rPr lang="pt-BR" sz="1200" dirty="0" smtClean="0">
                <a:solidFill>
                  <a:srgbClr val="FFCC00"/>
                </a:solidFill>
                <a:latin typeface="Arial Black" panose="020B0A04020102020204" pitchFamily="34" charset="0"/>
              </a:rPr>
              <a:t>_</a:t>
            </a:r>
            <a:r>
              <a:rPr lang="pt-BR" sz="1200" dirty="0">
                <a:solidFill>
                  <a:srgbClr val="FFCC00"/>
                </a:solidFill>
                <a:latin typeface="Arial Black" panose="020B0A04020102020204" pitchFamily="34" charset="0"/>
              </a:rPr>
              <a:t>Google</a:t>
            </a:r>
          </a:p>
        </p:txBody>
      </p:sp>
      <p:sp>
        <p:nvSpPr>
          <p:cNvPr id="25" name="CaixaDeTexto 24"/>
          <p:cNvSpPr txBox="1"/>
          <p:nvPr/>
        </p:nvSpPr>
        <p:spPr>
          <a:xfrm>
            <a:off x="-11111" y="4979308"/>
            <a:ext cx="9144000" cy="2123658"/>
          </a:xfrm>
          <a:prstGeom prst="rect">
            <a:avLst/>
          </a:prstGeom>
          <a:noFill/>
        </p:spPr>
        <p:txBody>
          <a:bodyPr wrap="square" rtlCol="0">
            <a:spAutoFit/>
          </a:bodyPr>
          <a:lstStyle/>
          <a:p>
            <a:pPr algn="just"/>
            <a:r>
              <a:rPr lang="pt-BR" sz="1200" dirty="0" smtClean="0">
                <a:solidFill>
                  <a:srgbClr val="0000FF"/>
                </a:solidFill>
              </a:rPr>
              <a:t>Este slide mostra um detalhe da imagem Sintética MODIS, mosaico de oito dias do mês de Julho de 2019. Foram colocas lado a lado, </a:t>
            </a:r>
            <a:r>
              <a:rPr lang="pt-BR" sz="1200" dirty="0">
                <a:solidFill>
                  <a:srgbClr val="0000FF"/>
                </a:solidFill>
              </a:rPr>
              <a:t>o</a:t>
            </a:r>
            <a:r>
              <a:rPr lang="pt-BR" sz="1200" dirty="0" smtClean="0">
                <a:solidFill>
                  <a:srgbClr val="0000FF"/>
                </a:solidFill>
              </a:rPr>
              <a:t>s quatro casos que ocorrem, nas imagens, no mês de Julho: o primeiro oito dias de Julho que vai de 04 a 11 Julho (a); o segundo oito dias de Julho que vai de 12 a 19 Julho (b); o terceiro oito dias de Julho que vai de 20 a 27 Julho (c); o quarto oito dias de Julho que vai de 28jul a 04ago de 2019. Na conferência </a:t>
            </a:r>
            <a:r>
              <a:rPr lang="pt-BR" sz="1200" dirty="0">
                <a:solidFill>
                  <a:srgbClr val="0000FF"/>
                </a:solidFill>
              </a:rPr>
              <a:t>das </a:t>
            </a:r>
            <a:r>
              <a:rPr lang="pt-BR" sz="1200" dirty="0" smtClean="0">
                <a:solidFill>
                  <a:srgbClr val="0000FF"/>
                </a:solidFill>
              </a:rPr>
              <a:t>cicatrizes das áreas queimadas, foram utilizados, os </a:t>
            </a:r>
            <a:r>
              <a:rPr lang="pt-BR" sz="1200" dirty="0">
                <a:solidFill>
                  <a:srgbClr val="0000FF"/>
                </a:solidFill>
              </a:rPr>
              <a:t>quatro mosaicos mensais </a:t>
            </a:r>
            <a:r>
              <a:rPr lang="pt-BR" sz="1200" dirty="0" smtClean="0">
                <a:solidFill>
                  <a:srgbClr val="0000FF"/>
                </a:solidFill>
              </a:rPr>
              <a:t>do </a:t>
            </a:r>
            <a:r>
              <a:rPr lang="pt-BR" sz="1200" dirty="0">
                <a:solidFill>
                  <a:srgbClr val="0000FF"/>
                </a:solidFill>
              </a:rPr>
              <a:t>MODIS_8dias</a:t>
            </a:r>
            <a:r>
              <a:rPr lang="pt-BR" sz="1200" dirty="0" smtClean="0">
                <a:solidFill>
                  <a:srgbClr val="0000FF"/>
                </a:solidFill>
              </a:rPr>
              <a:t>, do mês de Julho de 2019. Também foram utilizados simultaneamente, os </a:t>
            </a:r>
            <a:r>
              <a:rPr lang="pt-BR" sz="1200" dirty="0">
                <a:solidFill>
                  <a:srgbClr val="0000FF"/>
                </a:solidFill>
              </a:rPr>
              <a:t>dados auxiliares </a:t>
            </a:r>
            <a:r>
              <a:rPr lang="pt-BR" sz="1200" dirty="0" smtClean="0">
                <a:solidFill>
                  <a:srgbClr val="0000FF"/>
                </a:solidFill>
              </a:rPr>
              <a:t>dos </a:t>
            </a:r>
            <a:r>
              <a:rPr lang="pt-BR" sz="1200" dirty="0">
                <a:solidFill>
                  <a:srgbClr val="0000FF"/>
                </a:solidFill>
              </a:rPr>
              <a:t>focos de calor ocorridos no </a:t>
            </a:r>
            <a:r>
              <a:rPr lang="pt-BR" sz="1200" dirty="0" smtClean="0">
                <a:solidFill>
                  <a:srgbClr val="0000FF"/>
                </a:solidFill>
              </a:rPr>
              <a:t>mês Julho (pontos brancos, na imagem). É possível observar que só a partir do terceiro oito dias de Julho (c), é possível observar </a:t>
            </a:r>
            <a:r>
              <a:rPr lang="pt-BR" sz="1200" b="1" dirty="0" smtClean="0">
                <a:solidFill>
                  <a:srgbClr val="0000FF"/>
                </a:solidFill>
              </a:rPr>
              <a:t>o início </a:t>
            </a:r>
            <a:r>
              <a:rPr lang="pt-BR" sz="1200" dirty="0" smtClean="0">
                <a:solidFill>
                  <a:srgbClr val="0000FF"/>
                </a:solidFill>
              </a:rPr>
              <a:t>das áreas queimadas (área escura), no Parque Estadual da Serra Santa Barbara. Entretanto, o </a:t>
            </a:r>
            <a:r>
              <a:rPr lang="pt-BR" sz="1200" b="1" dirty="0" smtClean="0">
                <a:solidFill>
                  <a:srgbClr val="0000FF"/>
                </a:solidFill>
              </a:rPr>
              <a:t>complemento</a:t>
            </a:r>
            <a:r>
              <a:rPr lang="pt-BR" sz="1200" dirty="0" smtClean="0">
                <a:solidFill>
                  <a:srgbClr val="0000FF"/>
                </a:solidFill>
              </a:rPr>
              <a:t> das queimadas só ocorreu, no quarto oito dias de Julho que vai de 28jul a 04ago (d). Esta sequência de imagens, ver mapa em (e), permite imaginar, a criação de um sistema de Alerta de Áreas Queimadas (</a:t>
            </a:r>
            <a:r>
              <a:rPr lang="pt-BR" sz="1200" b="1" dirty="0" smtClean="0">
                <a:solidFill>
                  <a:srgbClr val="0000FF"/>
                </a:solidFill>
              </a:rPr>
              <a:t>Alertaqueima</a:t>
            </a:r>
            <a:r>
              <a:rPr lang="pt-BR" sz="1200" dirty="0" smtClean="0">
                <a:solidFill>
                  <a:srgbClr val="0000FF"/>
                </a:solidFill>
              </a:rPr>
              <a:t>). Se for analisada, as imagens diárias, no período do início do evento(c), é possível saber a situação desta queimada: (legal, ilegal ou acidental). Quem?, Onde?, Quando?, ocorreu a queimada?; podendo ser oferecido,  aos órgãos oficiais de fiscalização, a coordenada do início do evento. </a:t>
            </a:r>
          </a:p>
          <a:p>
            <a:pPr algn="just"/>
            <a:endParaRPr lang="pt-BR" sz="1200" dirty="0">
              <a:solidFill>
                <a:srgbClr val="0000FF"/>
              </a:solidFill>
            </a:endParaRPr>
          </a:p>
        </p:txBody>
      </p:sp>
      <p:sp>
        <p:nvSpPr>
          <p:cNvPr id="26" name="CaixaDeTexto 25"/>
          <p:cNvSpPr txBox="1"/>
          <p:nvPr/>
        </p:nvSpPr>
        <p:spPr>
          <a:xfrm>
            <a:off x="107504" y="404664"/>
            <a:ext cx="405880" cy="276999"/>
          </a:xfrm>
          <a:prstGeom prst="rect">
            <a:avLst/>
          </a:prstGeom>
          <a:noFill/>
        </p:spPr>
        <p:txBody>
          <a:bodyPr wrap="none" rtlCol="0">
            <a:spAutoFit/>
          </a:bodyPr>
          <a:lstStyle/>
          <a:p>
            <a:r>
              <a:rPr lang="pt-BR" sz="1200" dirty="0" smtClean="0">
                <a:solidFill>
                  <a:srgbClr val="FFCC00"/>
                </a:solidFill>
                <a:latin typeface="Arial Black" panose="020B0A04020102020204" pitchFamily="34" charset="0"/>
              </a:rPr>
              <a:t>(a)</a:t>
            </a:r>
            <a:endParaRPr lang="pt-BR" sz="1200" dirty="0">
              <a:solidFill>
                <a:srgbClr val="FFCC00"/>
              </a:solidFill>
              <a:latin typeface="Arial Black" panose="020B0A04020102020204" pitchFamily="34" charset="0"/>
            </a:endParaRPr>
          </a:p>
        </p:txBody>
      </p:sp>
      <p:sp>
        <p:nvSpPr>
          <p:cNvPr id="27" name="CaixaDeTexto 26"/>
          <p:cNvSpPr txBox="1"/>
          <p:nvPr/>
        </p:nvSpPr>
        <p:spPr>
          <a:xfrm>
            <a:off x="6398368" y="404664"/>
            <a:ext cx="405880" cy="276999"/>
          </a:xfrm>
          <a:prstGeom prst="rect">
            <a:avLst/>
          </a:prstGeom>
          <a:noFill/>
        </p:spPr>
        <p:txBody>
          <a:bodyPr wrap="none" rtlCol="0">
            <a:spAutoFit/>
          </a:bodyPr>
          <a:lstStyle/>
          <a:p>
            <a:r>
              <a:rPr lang="pt-BR" sz="1200" dirty="0" smtClean="0">
                <a:solidFill>
                  <a:srgbClr val="FFCC00"/>
                </a:solidFill>
                <a:latin typeface="Arial Black" panose="020B0A04020102020204" pitchFamily="34" charset="0"/>
              </a:rPr>
              <a:t>(c)</a:t>
            </a:r>
            <a:endParaRPr lang="pt-BR" sz="1200" dirty="0">
              <a:solidFill>
                <a:srgbClr val="FFCC00"/>
              </a:solidFill>
              <a:latin typeface="Arial Black" panose="020B0A04020102020204" pitchFamily="34" charset="0"/>
            </a:endParaRPr>
          </a:p>
        </p:txBody>
      </p:sp>
      <p:sp>
        <p:nvSpPr>
          <p:cNvPr id="28" name="CaixaDeTexto 27"/>
          <p:cNvSpPr txBox="1"/>
          <p:nvPr/>
        </p:nvSpPr>
        <p:spPr>
          <a:xfrm>
            <a:off x="107504" y="2708920"/>
            <a:ext cx="405880" cy="276999"/>
          </a:xfrm>
          <a:prstGeom prst="rect">
            <a:avLst/>
          </a:prstGeom>
          <a:noFill/>
        </p:spPr>
        <p:txBody>
          <a:bodyPr wrap="none" rtlCol="0">
            <a:spAutoFit/>
          </a:bodyPr>
          <a:lstStyle/>
          <a:p>
            <a:r>
              <a:rPr lang="pt-BR" sz="1200" dirty="0" smtClean="0">
                <a:solidFill>
                  <a:srgbClr val="FFCC00"/>
                </a:solidFill>
                <a:latin typeface="Arial Black" panose="020B0A04020102020204" pitchFamily="34" charset="0"/>
              </a:rPr>
              <a:t>(d)</a:t>
            </a:r>
            <a:endParaRPr lang="pt-BR" sz="1200" dirty="0">
              <a:solidFill>
                <a:srgbClr val="FFCC00"/>
              </a:solidFill>
              <a:latin typeface="Arial Black" panose="020B0A04020102020204" pitchFamily="34" charset="0"/>
            </a:endParaRPr>
          </a:p>
        </p:txBody>
      </p:sp>
      <p:sp>
        <p:nvSpPr>
          <p:cNvPr id="29" name="CaixaDeTexto 28"/>
          <p:cNvSpPr txBox="1"/>
          <p:nvPr/>
        </p:nvSpPr>
        <p:spPr>
          <a:xfrm>
            <a:off x="3302024" y="404664"/>
            <a:ext cx="405880" cy="276999"/>
          </a:xfrm>
          <a:prstGeom prst="rect">
            <a:avLst/>
          </a:prstGeom>
          <a:noFill/>
        </p:spPr>
        <p:txBody>
          <a:bodyPr wrap="none" rtlCol="0">
            <a:spAutoFit/>
          </a:bodyPr>
          <a:lstStyle/>
          <a:p>
            <a:r>
              <a:rPr lang="pt-BR" sz="1200" dirty="0" smtClean="0">
                <a:solidFill>
                  <a:srgbClr val="FFCC00"/>
                </a:solidFill>
                <a:latin typeface="Arial Black" panose="020B0A04020102020204" pitchFamily="34" charset="0"/>
              </a:rPr>
              <a:t>(b)</a:t>
            </a:r>
            <a:endParaRPr lang="pt-BR" sz="1200" dirty="0">
              <a:solidFill>
                <a:srgbClr val="FFCC00"/>
              </a:solidFill>
              <a:latin typeface="Arial Black" panose="020B0A04020102020204" pitchFamily="34" charset="0"/>
            </a:endParaRPr>
          </a:p>
        </p:txBody>
      </p:sp>
      <p:sp>
        <p:nvSpPr>
          <p:cNvPr id="30" name="CaixaDeTexto 29"/>
          <p:cNvSpPr txBox="1"/>
          <p:nvPr/>
        </p:nvSpPr>
        <p:spPr>
          <a:xfrm>
            <a:off x="6334376" y="4797146"/>
            <a:ext cx="2811924" cy="276999"/>
          </a:xfrm>
          <a:prstGeom prst="rect">
            <a:avLst/>
          </a:prstGeom>
          <a:noFill/>
        </p:spPr>
        <p:txBody>
          <a:bodyPr wrap="none" rtlCol="0">
            <a:spAutoFit/>
          </a:bodyPr>
          <a:lstStyle/>
          <a:p>
            <a:r>
              <a:rPr lang="pt-BR" sz="1200" dirty="0" smtClean="0">
                <a:latin typeface="Arial Black" panose="020B0A04020102020204" pitchFamily="34" charset="0"/>
              </a:rPr>
              <a:t>Localização do evento - Google</a:t>
            </a:r>
            <a:endParaRPr lang="pt-BR" sz="1200" dirty="0">
              <a:latin typeface="Arial Black" panose="020B0A04020102020204" pitchFamily="34" charset="0"/>
            </a:endParaRPr>
          </a:p>
        </p:txBody>
      </p:sp>
      <p:sp>
        <p:nvSpPr>
          <p:cNvPr id="4" name="Retângulo 3"/>
          <p:cNvSpPr/>
          <p:nvPr/>
        </p:nvSpPr>
        <p:spPr>
          <a:xfrm>
            <a:off x="3203848" y="2653846"/>
            <a:ext cx="405880" cy="276999"/>
          </a:xfrm>
          <a:prstGeom prst="rect">
            <a:avLst/>
          </a:prstGeom>
        </p:spPr>
        <p:txBody>
          <a:bodyPr wrap="none">
            <a:spAutoFit/>
          </a:bodyPr>
          <a:lstStyle/>
          <a:p>
            <a:r>
              <a:rPr lang="pt-BR" sz="1200" dirty="0" smtClean="0">
                <a:solidFill>
                  <a:srgbClr val="FFCC00"/>
                </a:solidFill>
                <a:latin typeface="Arial Black" panose="020B0A04020102020204" pitchFamily="34" charset="0"/>
              </a:rPr>
              <a:t>(e)</a:t>
            </a:r>
            <a:endParaRPr lang="pt-BR" sz="1200" dirty="0">
              <a:solidFill>
                <a:srgbClr val="FFCC00"/>
              </a:solidFill>
              <a:latin typeface="Arial Black" panose="020B0A04020102020204" pitchFamily="34" charset="0"/>
            </a:endParaRPr>
          </a:p>
        </p:txBody>
      </p:sp>
    </p:spTree>
    <p:extLst>
      <p:ext uri="{BB962C8B-B14F-4D97-AF65-F5344CB8AC3E}">
        <p14:creationId xmlns:p14="http://schemas.microsoft.com/office/powerpoint/2010/main" val="10543693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1539" y="1224714"/>
            <a:ext cx="9122461" cy="443653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a:off x="-7937" y="5877272"/>
            <a:ext cx="9144000" cy="646331"/>
          </a:xfrm>
          <a:prstGeom prst="rect">
            <a:avLst/>
          </a:prstGeom>
          <a:noFill/>
        </p:spPr>
        <p:txBody>
          <a:bodyPr wrap="square" rtlCol="0">
            <a:spAutoFit/>
          </a:bodyPr>
          <a:lstStyle/>
          <a:p>
            <a:pPr algn="just"/>
            <a:r>
              <a:rPr lang="pt-BR" sz="1200" dirty="0" smtClean="0">
                <a:solidFill>
                  <a:srgbClr val="0000FF"/>
                </a:solidFill>
              </a:rPr>
              <a:t>Este slide mostra uma imagem de todo o Estado de Mato Grosso. Esta imagem Sintética, no fundo, é referente ao mosaico MODIS de oito dias, com início na data de 14 do mês de Setembro de 2019. Observar as cicatrizes de áreas queimadas aparecem em tons escuros, semelhante a Hidrografia. </a:t>
            </a:r>
            <a:endParaRPr lang="pt-BR" sz="1200" baseline="30000" dirty="0" smtClean="0">
              <a:solidFill>
                <a:srgbClr val="0000FF"/>
              </a:solidFill>
            </a:endParaRPr>
          </a:p>
        </p:txBody>
      </p:sp>
      <p:sp>
        <p:nvSpPr>
          <p:cNvPr id="6" name="CaixaDeTexto 5"/>
          <p:cNvSpPr txBox="1"/>
          <p:nvPr/>
        </p:nvSpPr>
        <p:spPr>
          <a:xfrm>
            <a:off x="2249332" y="548680"/>
            <a:ext cx="5513497" cy="400110"/>
          </a:xfrm>
          <a:prstGeom prst="rect">
            <a:avLst/>
          </a:prstGeom>
          <a:noFill/>
        </p:spPr>
        <p:txBody>
          <a:bodyPr wrap="none" rtlCol="0">
            <a:spAutoFit/>
          </a:bodyPr>
          <a:lstStyle/>
          <a:p>
            <a:r>
              <a:rPr lang="pt-BR" sz="2000" dirty="0" smtClean="0">
                <a:solidFill>
                  <a:srgbClr val="0000FF"/>
                </a:solidFill>
              </a:rPr>
              <a:t>IMAGEM SINTÉTICA DO MT DE SETEMBRO DE 2019</a:t>
            </a:r>
            <a:endParaRPr lang="pt-BR" sz="2000" dirty="0"/>
          </a:p>
        </p:txBody>
      </p:sp>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6715" y="1253962"/>
            <a:ext cx="4687681" cy="4390351"/>
          </a:xfrm>
          <a:prstGeom prst="rect">
            <a:avLst/>
          </a:prstGeom>
        </p:spPr>
      </p:pic>
    </p:spTree>
    <p:extLst>
      <p:ext uri="{BB962C8B-B14F-4D97-AF65-F5344CB8AC3E}">
        <p14:creationId xmlns:p14="http://schemas.microsoft.com/office/powerpoint/2010/main" val="21746003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1539" y="1224714"/>
            <a:ext cx="9122461" cy="443653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a:off x="-7937" y="5877272"/>
            <a:ext cx="9144000" cy="830997"/>
          </a:xfrm>
          <a:prstGeom prst="rect">
            <a:avLst/>
          </a:prstGeom>
          <a:noFill/>
        </p:spPr>
        <p:txBody>
          <a:bodyPr wrap="square" rtlCol="0">
            <a:spAutoFit/>
          </a:bodyPr>
          <a:lstStyle/>
          <a:p>
            <a:pPr algn="just"/>
            <a:r>
              <a:rPr lang="pt-BR" sz="1200" dirty="0" smtClean="0">
                <a:solidFill>
                  <a:srgbClr val="0000FF"/>
                </a:solidFill>
              </a:rPr>
              <a:t>Este slide mostra uma imagem de todo o Estado de Mato Grosso. Esta imagem Sintética, </a:t>
            </a:r>
            <a:r>
              <a:rPr lang="pt-BR" sz="1200" dirty="0">
                <a:solidFill>
                  <a:srgbClr val="0000FF"/>
                </a:solidFill>
              </a:rPr>
              <a:t>no fundo, </a:t>
            </a:r>
            <a:r>
              <a:rPr lang="pt-BR" sz="1200" dirty="0" smtClean="0">
                <a:solidFill>
                  <a:srgbClr val="0000FF"/>
                </a:solidFill>
              </a:rPr>
              <a:t>é referente ao mosaico MODIS de oito dias, com início na data de 14 do mês de Setembro de 2019. Observar que, sobre esta imagem, foram plotados todos os focos de calor (branco) ocorridos, mensalmente, de Maio a Outubro de 2019. Foi feito o download dos números de focos do MODIS, nas plataformas Terra e Aqua :        ( Maio=2.554; Junho=4.401; Julho=5.157; Agosto=16.160; Setembro=23.077; Outubro=4.223 ).</a:t>
            </a:r>
          </a:p>
        </p:txBody>
      </p:sp>
      <p:sp>
        <p:nvSpPr>
          <p:cNvPr id="6" name="CaixaDeTexto 5"/>
          <p:cNvSpPr txBox="1"/>
          <p:nvPr/>
        </p:nvSpPr>
        <p:spPr>
          <a:xfrm>
            <a:off x="2249332" y="548680"/>
            <a:ext cx="5513497" cy="400110"/>
          </a:xfrm>
          <a:prstGeom prst="rect">
            <a:avLst/>
          </a:prstGeom>
          <a:noFill/>
        </p:spPr>
        <p:txBody>
          <a:bodyPr wrap="none" rtlCol="0">
            <a:spAutoFit/>
          </a:bodyPr>
          <a:lstStyle/>
          <a:p>
            <a:r>
              <a:rPr lang="pt-BR" sz="2000" dirty="0" smtClean="0">
                <a:solidFill>
                  <a:srgbClr val="0000FF"/>
                </a:solidFill>
              </a:rPr>
              <a:t>IMAGEM SINTÉTICA DO MT DE SETEMBRO DE 2019</a:t>
            </a:r>
            <a:endParaRPr lang="pt-BR" sz="2000" dirty="0"/>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1251734"/>
            <a:ext cx="4728789" cy="4398987"/>
          </a:xfrm>
          <a:prstGeom prst="rect">
            <a:avLst/>
          </a:prstGeom>
        </p:spPr>
      </p:pic>
    </p:spTree>
    <p:extLst>
      <p:ext uri="{BB962C8B-B14F-4D97-AF65-F5344CB8AC3E}">
        <p14:creationId xmlns:p14="http://schemas.microsoft.com/office/powerpoint/2010/main" val="40631917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2" name="Picture 2" descr="C:\Temp\MATO_GROSSO_QUEIMADAS\Parque_das_Emas_14agosto2010_1.gif"/>
          <p:cNvPicPr>
            <a:picLocks noChangeAspect="1" noChangeArrowheads="1"/>
          </p:cNvPicPr>
          <p:nvPr/>
        </p:nvPicPr>
        <p:blipFill>
          <a:blip r:embed="rId2" cstate="print"/>
          <a:srcRect/>
          <a:stretch>
            <a:fillRect/>
          </a:stretch>
        </p:blipFill>
        <p:spPr bwMode="auto">
          <a:xfrm>
            <a:off x="756000" y="324000"/>
            <a:ext cx="8382000" cy="5864225"/>
          </a:xfrm>
          <a:prstGeom prst="rect">
            <a:avLst/>
          </a:prstGeom>
          <a:noFill/>
        </p:spPr>
      </p:pic>
      <p:sp>
        <p:nvSpPr>
          <p:cNvPr id="773123" name="Text Box 3"/>
          <p:cNvSpPr txBox="1">
            <a:spLocks noChangeArrowheads="1"/>
          </p:cNvSpPr>
          <p:nvPr/>
        </p:nvSpPr>
        <p:spPr bwMode="auto">
          <a:xfrm>
            <a:off x="1800000" y="720000"/>
            <a:ext cx="6232971" cy="461665"/>
          </a:xfrm>
          <a:prstGeom prst="rect">
            <a:avLst/>
          </a:prstGeom>
          <a:noFill/>
          <a:ln w="12700" cap="sq">
            <a:noFill/>
            <a:miter lim="800000"/>
            <a:headEnd type="none" w="sm" len="sm"/>
            <a:tailEnd type="none" w="sm" len="sm"/>
          </a:ln>
          <a:effectLst/>
        </p:spPr>
        <p:txBody>
          <a:bodyPr wrap="square">
            <a:spAutoFit/>
          </a:bodyPr>
          <a:lstStyle/>
          <a:p>
            <a:pPr algn="l"/>
            <a:r>
              <a:rPr lang="pt-BR" dirty="0">
                <a:solidFill>
                  <a:srgbClr val="FFFF00"/>
                </a:solidFill>
              </a:rPr>
              <a:t>Parque  das  Emas – TO em 14 de agosto de 2010</a:t>
            </a:r>
          </a:p>
        </p:txBody>
      </p:sp>
      <p:sp>
        <p:nvSpPr>
          <p:cNvPr id="5" name="CaixaDeTexto 4"/>
          <p:cNvSpPr txBox="1"/>
          <p:nvPr/>
        </p:nvSpPr>
        <p:spPr>
          <a:xfrm>
            <a:off x="9525" y="6239053"/>
            <a:ext cx="9108504" cy="461665"/>
          </a:xfrm>
          <a:prstGeom prst="rect">
            <a:avLst/>
          </a:prstGeom>
          <a:solidFill>
            <a:schemeClr val="bg1"/>
          </a:solidFill>
        </p:spPr>
        <p:txBody>
          <a:bodyPr wrap="square" rtlCol="0">
            <a:spAutoFit/>
          </a:bodyPr>
          <a:lstStyle/>
          <a:p>
            <a:pPr algn="just"/>
            <a:r>
              <a:rPr lang="pt-BR" sz="1200" dirty="0" smtClean="0">
                <a:solidFill>
                  <a:srgbClr val="0000FF"/>
                </a:solidFill>
              </a:rPr>
              <a:t>Este slide mostra uma imagem diária MODIS do  dia 14 de agosto de 2010. Observar a área que foi queimada no do Parque Nacional das Emas, em Tocantins, conforme polígono amarelo acima. A imagem do dia 14 de agosto, mostra a área do Parque, quase que totalmente queimado. </a:t>
            </a:r>
          </a:p>
        </p:txBody>
      </p:sp>
      <p:sp>
        <p:nvSpPr>
          <p:cNvPr id="6" name="CaixaDeTexto 5"/>
          <p:cNvSpPr txBox="1"/>
          <p:nvPr/>
        </p:nvSpPr>
        <p:spPr>
          <a:xfrm>
            <a:off x="3718820" y="1988840"/>
            <a:ext cx="2999539" cy="646331"/>
          </a:xfrm>
          <a:prstGeom prst="rect">
            <a:avLst/>
          </a:prstGeom>
          <a:noFill/>
        </p:spPr>
        <p:txBody>
          <a:bodyPr wrap="none" rtlCol="0">
            <a:spAutoFit/>
          </a:bodyPr>
          <a:lstStyle/>
          <a:p>
            <a:pPr algn="ctr"/>
            <a:r>
              <a:rPr lang="pt-BR" sz="1800" dirty="0" smtClean="0">
                <a:solidFill>
                  <a:srgbClr val="FFFF00"/>
                </a:solidFill>
              </a:rPr>
              <a:t>Total de queimada</a:t>
            </a:r>
          </a:p>
          <a:p>
            <a:r>
              <a:rPr lang="pt-BR" sz="1800" dirty="0" smtClean="0">
                <a:solidFill>
                  <a:srgbClr val="FFFF00"/>
                </a:solidFill>
              </a:rPr>
              <a:t> </a:t>
            </a:r>
            <a:r>
              <a:rPr lang="pt-BR" sz="1800" dirty="0">
                <a:solidFill>
                  <a:srgbClr val="FFFF00"/>
                </a:solidFill>
              </a:rPr>
              <a:t>no Parque Nacional das Emas</a:t>
            </a:r>
          </a:p>
        </p:txBody>
      </p:sp>
    </p:spTree>
    <p:extLst>
      <p:ext uri="{BB962C8B-B14F-4D97-AF65-F5344CB8AC3E}">
        <p14:creationId xmlns:p14="http://schemas.microsoft.com/office/powerpoint/2010/main" val="2248490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4605" y="5453691"/>
            <a:ext cx="9144000" cy="1384995"/>
          </a:xfrm>
          <a:prstGeom prst="rect">
            <a:avLst/>
          </a:prstGeom>
          <a:noFill/>
        </p:spPr>
        <p:txBody>
          <a:bodyPr wrap="square" rtlCol="0">
            <a:spAutoFit/>
          </a:bodyPr>
          <a:lstStyle/>
          <a:p>
            <a:pPr algn="just"/>
            <a:r>
              <a:rPr lang="pt-BR" sz="1200" dirty="0" smtClean="0">
                <a:solidFill>
                  <a:srgbClr val="0000FF"/>
                </a:solidFill>
              </a:rPr>
              <a:t>Este slide mostra o Mapa Final de Áreas </a:t>
            </a:r>
            <a:r>
              <a:rPr lang="pt-BR" sz="1200" dirty="0">
                <a:solidFill>
                  <a:srgbClr val="0000FF"/>
                </a:solidFill>
              </a:rPr>
              <a:t>Q</a:t>
            </a:r>
            <a:r>
              <a:rPr lang="pt-BR" sz="1200" dirty="0" smtClean="0">
                <a:solidFill>
                  <a:srgbClr val="0000FF"/>
                </a:solidFill>
              </a:rPr>
              <a:t>ueimadas, sobre um mosaico de todo o Estado de Mato Grosso. Esta imagem Sintética, </a:t>
            </a:r>
            <a:r>
              <a:rPr lang="pt-BR" sz="1200" dirty="0">
                <a:solidFill>
                  <a:srgbClr val="0000FF"/>
                </a:solidFill>
              </a:rPr>
              <a:t>no fundo, </a:t>
            </a:r>
            <a:r>
              <a:rPr lang="pt-BR" sz="1200" dirty="0" smtClean="0">
                <a:solidFill>
                  <a:srgbClr val="0000FF"/>
                </a:solidFill>
              </a:rPr>
              <a:t>é referente ao mosaico MODIS de oito dias, com início na data de 14 do mês de Setembro de 2019. Depois da classificação é possível observar as áreas queimadas obtidas nos meses de Maio, Junho, Julho, Agosto, Setembro e Outubro para o ano de 2019, em MT, além da Hidrografia. Observando a não sobreposição dos cinco temas. Os valores das Áreas Queimadas foram totalizados, conforme legenda ao lado. As áreas queimadas obtidas são sempre avaliadas e modificadas, porque são conferidas sobre uma imagem de satélite (informação final é sempre conclusiva). Legenda ao lado. O resultado final é parcial, porque não foram totalizados todos os meses de queimadas do ano de 2019, em MT. Está sendo feito, o procedimento completo de áreas queimadas, do projeto Panamazônia II, para Bolívia, em 2020.  </a:t>
            </a:r>
            <a:endParaRPr lang="pt-BR" sz="1200" baseline="30000" dirty="0" smtClean="0">
              <a:solidFill>
                <a:srgbClr val="0000FF"/>
              </a:solidFill>
            </a:endParaRPr>
          </a:p>
        </p:txBody>
      </p:sp>
      <p:sp>
        <p:nvSpPr>
          <p:cNvPr id="4" name="Retângulo 3"/>
          <p:cNvSpPr/>
          <p:nvPr/>
        </p:nvSpPr>
        <p:spPr>
          <a:xfrm>
            <a:off x="21539" y="792666"/>
            <a:ext cx="9122461" cy="443653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Text Box 13"/>
          <p:cNvSpPr txBox="1">
            <a:spLocks noChangeArrowheads="1"/>
          </p:cNvSpPr>
          <p:nvPr/>
        </p:nvSpPr>
        <p:spPr bwMode="auto">
          <a:xfrm>
            <a:off x="7000875" y="4884340"/>
            <a:ext cx="1457325" cy="244475"/>
          </a:xfrm>
          <a:prstGeom prst="rect">
            <a:avLst/>
          </a:prstGeom>
          <a:noFill/>
          <a:ln w="12700" cap="sq">
            <a:noFill/>
            <a:miter lim="800000"/>
            <a:headEnd type="none" w="sm" len="sm"/>
            <a:tailEnd type="none" w="sm" len="sm"/>
          </a:ln>
        </p:spPr>
        <p:txBody>
          <a:bodyPr wrap="none">
            <a:spAutoFit/>
          </a:bodyPr>
          <a:lstStyle/>
          <a:p>
            <a:r>
              <a:rPr lang="pt-BR" sz="1000" dirty="0">
                <a:solidFill>
                  <a:schemeClr val="bg2"/>
                </a:solidFill>
              </a:rPr>
              <a:t>TOTAL = 59. 212 </a:t>
            </a:r>
            <a:r>
              <a:rPr lang="pt-BR" sz="1000" dirty="0">
                <a:solidFill>
                  <a:schemeClr val="bg2"/>
                </a:solidFill>
                <a:cs typeface="Times New Roman" pitchFamily="18" charset="0"/>
              </a:rPr>
              <a:t>Km</a:t>
            </a:r>
            <a:r>
              <a:rPr lang="pt-BR" sz="1000" baseline="30000" dirty="0">
                <a:solidFill>
                  <a:schemeClr val="bg2"/>
                </a:solidFill>
                <a:cs typeface="Times New Roman" pitchFamily="18" charset="0"/>
              </a:rPr>
              <a:t>2</a:t>
            </a:r>
            <a:r>
              <a:rPr lang="pt-BR" sz="1000" dirty="0">
                <a:solidFill>
                  <a:schemeClr val="bg2"/>
                </a:solidFill>
              </a:rPr>
              <a:t> </a:t>
            </a:r>
          </a:p>
        </p:txBody>
      </p:sp>
      <p:sp>
        <p:nvSpPr>
          <p:cNvPr id="28" name="CaixaDeTexto 27"/>
          <p:cNvSpPr txBox="1"/>
          <p:nvPr/>
        </p:nvSpPr>
        <p:spPr>
          <a:xfrm>
            <a:off x="683568" y="116632"/>
            <a:ext cx="8056373" cy="400110"/>
          </a:xfrm>
          <a:prstGeom prst="rect">
            <a:avLst/>
          </a:prstGeom>
          <a:noFill/>
        </p:spPr>
        <p:txBody>
          <a:bodyPr wrap="none" rtlCol="0">
            <a:spAutoFit/>
          </a:bodyPr>
          <a:lstStyle/>
          <a:p>
            <a:r>
              <a:rPr lang="pt-BR" sz="2000" dirty="0" smtClean="0">
                <a:solidFill>
                  <a:srgbClr val="0000FF"/>
                </a:solidFill>
              </a:rPr>
              <a:t>TOTAL DE QUEIMADAS + IMAGEM SINTÉTICA DO MT DE SETEMBRO DE 2019</a:t>
            </a:r>
            <a:endParaRPr lang="pt-BR" sz="2000" dirty="0"/>
          </a:p>
        </p:txBody>
      </p:sp>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792666"/>
            <a:ext cx="4734773" cy="4428067"/>
          </a:xfrm>
          <a:prstGeom prst="rect">
            <a:avLst/>
          </a:prstGeom>
        </p:spPr>
      </p:pic>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607" y="1844824"/>
            <a:ext cx="4260897" cy="2153033"/>
          </a:xfrm>
          <a:prstGeom prst="rect">
            <a:avLst/>
          </a:prstGeom>
        </p:spPr>
      </p:pic>
    </p:spTree>
    <p:extLst>
      <p:ext uri="{BB962C8B-B14F-4D97-AF65-F5344CB8AC3E}">
        <p14:creationId xmlns:p14="http://schemas.microsoft.com/office/powerpoint/2010/main" val="618576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563888" y="2420888"/>
            <a:ext cx="184731" cy="369332"/>
          </a:xfrm>
          <a:prstGeom prst="rect">
            <a:avLst/>
          </a:prstGeom>
          <a:noFill/>
        </p:spPr>
        <p:txBody>
          <a:bodyPr wrap="none" rtlCol="0">
            <a:spAutoFit/>
          </a:bodyPr>
          <a:lstStyle/>
          <a:p>
            <a:endParaRPr lang="pt-BR" dirty="0"/>
          </a:p>
        </p:txBody>
      </p:sp>
      <p:sp>
        <p:nvSpPr>
          <p:cNvPr id="5" name="Text Box 3"/>
          <p:cNvSpPr txBox="1">
            <a:spLocks noChangeArrowheads="1"/>
          </p:cNvSpPr>
          <p:nvPr/>
        </p:nvSpPr>
        <p:spPr bwMode="auto">
          <a:xfrm>
            <a:off x="755820" y="1748423"/>
            <a:ext cx="7560596" cy="2400657"/>
          </a:xfrm>
          <a:prstGeom prst="rect">
            <a:avLst/>
          </a:prstGeom>
          <a:noFill/>
          <a:ln w="12700" cap="sq">
            <a:noFill/>
            <a:miter lim="800000"/>
            <a:headEnd type="none" w="sm" len="sm"/>
            <a:tailEnd type="none" w="sm" len="sm"/>
          </a:ln>
        </p:spPr>
        <p:txBody>
          <a:bodyPr wrap="none">
            <a:spAutoFit/>
          </a:bodyPr>
          <a:lstStyle/>
          <a:p>
            <a:pPr eaLnBrk="0" hangingPunct="0"/>
            <a:r>
              <a:rPr lang="pt-BR" sz="2400" b="1" dirty="0" smtClean="0">
                <a:solidFill>
                  <a:srgbClr val="0000CC"/>
                </a:solidFill>
              </a:rPr>
              <a:t>MAIS INFORMAÇÕES SOBRE O PROJETO PANAMAZÔNIA II</a:t>
            </a:r>
          </a:p>
          <a:p>
            <a:pPr eaLnBrk="0" hangingPunct="0"/>
            <a:endParaRPr lang="pt-BR" sz="2400" b="1" dirty="0" smtClean="0">
              <a:solidFill>
                <a:srgbClr val="0000CC"/>
              </a:solidFill>
            </a:endParaRPr>
          </a:p>
          <a:p>
            <a:pPr algn="ctr" eaLnBrk="0" hangingPunct="0"/>
            <a:r>
              <a:rPr lang="pt-BR" sz="2000" dirty="0">
                <a:solidFill>
                  <a:srgbClr val="000099"/>
                </a:solidFill>
              </a:rPr>
              <a:t>www.dsr.inpe.br/panamazon/pana_resultados.html</a:t>
            </a:r>
            <a:r>
              <a:rPr lang="pt-BR" sz="2000" dirty="0">
                <a:solidFill>
                  <a:srgbClr val="0000FF"/>
                </a:solidFill>
              </a:rPr>
              <a:t/>
            </a:r>
            <a:br>
              <a:rPr lang="pt-BR" sz="2000" dirty="0">
                <a:solidFill>
                  <a:srgbClr val="0000FF"/>
                </a:solidFill>
              </a:rPr>
            </a:br>
            <a:endParaRPr lang="pt-BR" sz="2000" dirty="0" smtClean="0">
              <a:solidFill>
                <a:srgbClr val="0000FF"/>
              </a:solidFill>
            </a:endParaRPr>
          </a:p>
          <a:p>
            <a:pPr algn="ctr" eaLnBrk="0" hangingPunct="0"/>
            <a:r>
              <a:rPr lang="pt-BR" sz="2000" dirty="0">
                <a:solidFill>
                  <a:srgbClr val="000099"/>
                </a:solidFill>
              </a:rPr>
              <a:t>www.dsr.inpe.br/laf/panamazonia/dados.html</a:t>
            </a:r>
            <a:r>
              <a:rPr lang="pt-BR" sz="2400" dirty="0">
                <a:solidFill>
                  <a:srgbClr val="0000FF"/>
                </a:solidFill>
              </a:rPr>
              <a:t/>
            </a:r>
            <a:br>
              <a:rPr lang="pt-BR" sz="2400" dirty="0">
                <a:solidFill>
                  <a:srgbClr val="0000FF"/>
                </a:solidFill>
              </a:rPr>
            </a:br>
            <a:endParaRPr lang="pt-BR" sz="2400" dirty="0" smtClean="0">
              <a:solidFill>
                <a:srgbClr val="0000FF"/>
              </a:solidFill>
            </a:endParaRPr>
          </a:p>
          <a:p>
            <a:pPr algn="ctr"/>
            <a:r>
              <a:rPr lang="pt-BR" dirty="0" smtClean="0">
                <a:hlinkClick r:id="rId2"/>
              </a:rPr>
              <a:t>http://urlib.net/rep/8JMKD3MGP3W34R/3SUE6ME</a:t>
            </a:r>
            <a:endParaRPr lang="pt-BR" b="1" dirty="0">
              <a:solidFill>
                <a:srgbClr val="0000CC"/>
              </a:solidFill>
            </a:endParaRPr>
          </a:p>
        </p:txBody>
      </p:sp>
    </p:spTree>
    <p:extLst>
      <p:ext uri="{BB962C8B-B14F-4D97-AF65-F5344CB8AC3E}">
        <p14:creationId xmlns:p14="http://schemas.microsoft.com/office/powerpoint/2010/main" val="2739207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4146" name="Picture 2" descr="C:\Temp\MATO_GROSSO_QUEIMADAS\Parque_das_Emas_13setembro2010_2.gif"/>
          <p:cNvPicPr>
            <a:picLocks noChangeAspect="1" noChangeArrowheads="1"/>
          </p:cNvPicPr>
          <p:nvPr/>
        </p:nvPicPr>
        <p:blipFill>
          <a:blip r:embed="rId2" cstate="print"/>
          <a:srcRect/>
          <a:stretch>
            <a:fillRect/>
          </a:stretch>
        </p:blipFill>
        <p:spPr bwMode="auto">
          <a:xfrm>
            <a:off x="756000" y="324000"/>
            <a:ext cx="8382000" cy="5864225"/>
          </a:xfrm>
          <a:prstGeom prst="rect">
            <a:avLst/>
          </a:prstGeom>
          <a:noFill/>
        </p:spPr>
      </p:pic>
      <p:sp>
        <p:nvSpPr>
          <p:cNvPr id="774147" name="Text Box 3"/>
          <p:cNvSpPr txBox="1">
            <a:spLocks noChangeArrowheads="1"/>
          </p:cNvSpPr>
          <p:nvPr/>
        </p:nvSpPr>
        <p:spPr bwMode="auto">
          <a:xfrm>
            <a:off x="1800000" y="720000"/>
            <a:ext cx="6614375" cy="461665"/>
          </a:xfrm>
          <a:prstGeom prst="rect">
            <a:avLst/>
          </a:prstGeom>
          <a:noFill/>
          <a:ln w="12700" cap="sq">
            <a:noFill/>
            <a:miter lim="800000"/>
            <a:headEnd type="none" w="sm" len="sm"/>
            <a:tailEnd type="none" w="sm" len="sm"/>
          </a:ln>
          <a:effectLst/>
        </p:spPr>
        <p:txBody>
          <a:bodyPr wrap="none">
            <a:spAutoFit/>
          </a:bodyPr>
          <a:lstStyle/>
          <a:p>
            <a:pPr algn="l"/>
            <a:r>
              <a:rPr lang="pt-BR" dirty="0">
                <a:solidFill>
                  <a:srgbClr val="FFFF00"/>
                </a:solidFill>
              </a:rPr>
              <a:t>Parque  das  Emas – TO em 13 de setembro de 2010</a:t>
            </a:r>
          </a:p>
        </p:txBody>
      </p:sp>
      <p:sp>
        <p:nvSpPr>
          <p:cNvPr id="7" name="CaixaDeTexto 6"/>
          <p:cNvSpPr txBox="1"/>
          <p:nvPr/>
        </p:nvSpPr>
        <p:spPr>
          <a:xfrm>
            <a:off x="14858" y="6021288"/>
            <a:ext cx="9127554" cy="830997"/>
          </a:xfrm>
          <a:prstGeom prst="rect">
            <a:avLst/>
          </a:prstGeom>
          <a:solidFill>
            <a:schemeClr val="bg1"/>
          </a:solidFill>
        </p:spPr>
        <p:txBody>
          <a:bodyPr wrap="square" rtlCol="0">
            <a:spAutoFit/>
          </a:bodyPr>
          <a:lstStyle/>
          <a:p>
            <a:pPr algn="just"/>
            <a:r>
              <a:rPr lang="pt-BR" sz="1200" dirty="0" smtClean="0">
                <a:solidFill>
                  <a:srgbClr val="0000FF"/>
                </a:solidFill>
              </a:rPr>
              <a:t>Este slide mostra uma imagem diária MODIS do  dia 13 de setembro de 2010. Observar que a área do Parque começou a regenerar um mês,após a queimada (dia 13 agosto), conforme polígono amarelo acima. A imagem do dia 13 de setembro (um mês depois), mostra a capacidade de regeneração da vegetação do Parque. Este poder de regeneração chamou a atenção, para o entendimento da duração de uma cicatriz de queimada, sobre a imagem diária do MODIS.  </a:t>
            </a:r>
          </a:p>
        </p:txBody>
      </p:sp>
      <p:sp>
        <p:nvSpPr>
          <p:cNvPr id="5" name="CaixaDeTexto 4"/>
          <p:cNvSpPr txBox="1"/>
          <p:nvPr/>
        </p:nvSpPr>
        <p:spPr>
          <a:xfrm>
            <a:off x="3718820" y="1988840"/>
            <a:ext cx="2999539" cy="646331"/>
          </a:xfrm>
          <a:prstGeom prst="rect">
            <a:avLst/>
          </a:prstGeom>
          <a:noFill/>
        </p:spPr>
        <p:txBody>
          <a:bodyPr wrap="none" rtlCol="0">
            <a:spAutoFit/>
          </a:bodyPr>
          <a:lstStyle/>
          <a:p>
            <a:pPr algn="ctr"/>
            <a:r>
              <a:rPr lang="pt-BR" sz="1800" dirty="0" smtClean="0">
                <a:solidFill>
                  <a:srgbClr val="0000CC"/>
                </a:solidFill>
              </a:rPr>
              <a:t>Queimada em recuperação</a:t>
            </a:r>
          </a:p>
          <a:p>
            <a:r>
              <a:rPr lang="pt-BR" sz="1800" dirty="0" smtClean="0">
                <a:solidFill>
                  <a:srgbClr val="0000CC"/>
                </a:solidFill>
              </a:rPr>
              <a:t> </a:t>
            </a:r>
            <a:r>
              <a:rPr lang="pt-BR" sz="1800" dirty="0">
                <a:solidFill>
                  <a:srgbClr val="0000CC"/>
                </a:solidFill>
              </a:rPr>
              <a:t>no Parque Nacional das Emas</a:t>
            </a:r>
          </a:p>
        </p:txBody>
      </p:sp>
    </p:spTree>
    <p:extLst>
      <p:ext uri="{BB962C8B-B14F-4D97-AF65-F5344CB8AC3E}">
        <p14:creationId xmlns:p14="http://schemas.microsoft.com/office/powerpoint/2010/main" val="782629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ChangeArrowheads="1"/>
          </p:cNvSpPr>
          <p:nvPr/>
        </p:nvSpPr>
        <p:spPr bwMode="auto">
          <a:xfrm>
            <a:off x="0" y="609600"/>
            <a:ext cx="9144000" cy="533400"/>
          </a:xfrm>
          <a:prstGeom prst="rect">
            <a:avLst/>
          </a:prstGeom>
          <a:solidFill>
            <a:schemeClr val="bg1"/>
          </a:solidFill>
          <a:ln w="12700" cap="sq">
            <a:noFill/>
            <a:miter lim="800000"/>
            <a:headEnd type="none" w="sm" len="sm"/>
            <a:tailEnd type="none" w="sm" len="sm"/>
          </a:ln>
          <a:effectLst/>
        </p:spPr>
        <p:txBody>
          <a:bodyPr wrap="none" anchor="ctr"/>
          <a:lstStyle/>
          <a:p>
            <a:pPr algn="ctr"/>
            <a:r>
              <a:rPr lang="pt-BR" dirty="0">
                <a:solidFill>
                  <a:schemeClr val="bg2"/>
                </a:solidFill>
              </a:rPr>
              <a:t>QUEIMADA DO PARQUE NACIONAL DAS EMAS</a:t>
            </a:r>
          </a:p>
        </p:txBody>
      </p:sp>
      <p:pic>
        <p:nvPicPr>
          <p:cNvPr id="775171" name="Picture 3" descr="C:\Temp\MATO_GROSSO_QUEIMADAS\Parque_das_Emas_1.gif"/>
          <p:cNvPicPr>
            <a:picLocks noChangeAspect="1" noChangeArrowheads="1"/>
          </p:cNvPicPr>
          <p:nvPr/>
        </p:nvPicPr>
        <p:blipFill>
          <a:blip r:embed="rId2" cstate="print"/>
          <a:srcRect/>
          <a:stretch>
            <a:fillRect/>
          </a:stretch>
        </p:blipFill>
        <p:spPr bwMode="auto">
          <a:xfrm>
            <a:off x="2843808" y="1988840"/>
            <a:ext cx="3352800" cy="3308350"/>
          </a:xfrm>
          <a:prstGeom prst="rect">
            <a:avLst/>
          </a:prstGeom>
          <a:noFill/>
        </p:spPr>
      </p:pic>
      <p:sp>
        <p:nvSpPr>
          <p:cNvPr id="4" name="CaixaDeTexto 3"/>
          <p:cNvSpPr txBox="1"/>
          <p:nvPr/>
        </p:nvSpPr>
        <p:spPr>
          <a:xfrm>
            <a:off x="35496" y="6021288"/>
            <a:ext cx="9127554" cy="276999"/>
          </a:xfrm>
          <a:prstGeom prst="rect">
            <a:avLst/>
          </a:prstGeom>
          <a:solidFill>
            <a:schemeClr val="bg1"/>
          </a:solidFill>
        </p:spPr>
        <p:txBody>
          <a:bodyPr wrap="square" rtlCol="0">
            <a:spAutoFit/>
          </a:bodyPr>
          <a:lstStyle/>
          <a:p>
            <a:pPr algn="ctr"/>
            <a:r>
              <a:rPr lang="pt-BR" sz="1200" dirty="0" smtClean="0">
                <a:solidFill>
                  <a:srgbClr val="0000FF"/>
                </a:solidFill>
              </a:rPr>
              <a:t>Este slide mostra uma foto do Parque Nacional das Emas, hoje pertence ao Estado de Tocantins. Observar o tipo de vegetação que predomina. </a:t>
            </a:r>
          </a:p>
        </p:txBody>
      </p:sp>
    </p:spTree>
    <p:extLst>
      <p:ext uri="{BB962C8B-B14F-4D97-AF65-F5344CB8AC3E}">
        <p14:creationId xmlns:p14="http://schemas.microsoft.com/office/powerpoint/2010/main" val="337579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20286</TotalTime>
  <Words>9223</Words>
  <Application>Microsoft Office PowerPoint</Application>
  <PresentationFormat>Apresentação na tela (4:3)</PresentationFormat>
  <Paragraphs>281</Paragraphs>
  <Slides>71</Slides>
  <Notes>6</Notes>
  <HiddenSlides>0</HiddenSlides>
  <MMClips>0</MMClips>
  <ScaleCrop>false</ScaleCrop>
  <HeadingPairs>
    <vt:vector size="4" baseType="variant">
      <vt:variant>
        <vt:lpstr>Tema</vt:lpstr>
      </vt:variant>
      <vt:variant>
        <vt:i4>1</vt:i4>
      </vt:variant>
      <vt:variant>
        <vt:lpstr>Títulos de slides</vt:lpstr>
      </vt:variant>
      <vt:variant>
        <vt:i4>71</vt:i4>
      </vt:variant>
    </vt:vector>
  </HeadingPairs>
  <TitlesOfParts>
    <vt:vector size="72"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Google Earth Engine </vt:lpstr>
      <vt:lpstr>Composições de imagens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Edna</dc:creator>
  <cp:lastModifiedBy>Andre</cp:lastModifiedBy>
  <cp:revision>465</cp:revision>
  <cp:lastPrinted>2020-05-18T23:17:19Z</cp:lastPrinted>
  <dcterms:created xsi:type="dcterms:W3CDTF">2019-10-05T12:03:45Z</dcterms:created>
  <dcterms:modified xsi:type="dcterms:W3CDTF">2020-08-31T00:11:09Z</dcterms:modified>
</cp:coreProperties>
</file>